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7" r:id="rId6"/>
    <p:sldId id="268" r:id="rId7"/>
    <p:sldId id="271" r:id="rId8"/>
    <p:sldId id="270" r:id="rId9"/>
    <p:sldId id="257" r:id="rId10"/>
    <p:sldId id="262" r:id="rId11"/>
    <p:sldId id="263" r:id="rId12"/>
    <p:sldId id="269" r:id="rId13"/>
    <p:sldId id="258" r:id="rId14"/>
    <p:sldId id="259" r:id="rId15"/>
    <p:sldId id="260" r:id="rId16"/>
    <p:sldId id="26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8C9AEF0-A46F-45BA-8ABE-F72AEFEFDA51}" type="datetimeFigureOut">
              <a:rPr lang="it-IT" smtClean="0"/>
              <a:t>15/05/2014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C9AEF0-A46F-45BA-8ABE-F72AEFEFDA51}" type="datetimeFigureOut">
              <a:rPr lang="it-IT" smtClean="0"/>
              <a:t>15/05/2014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C9AEF0-A46F-45BA-8ABE-F72AEFEFDA51}" type="datetimeFigureOut">
              <a:rPr lang="it-IT" smtClean="0"/>
              <a:t>15/05/2014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8C9AEF0-A46F-45BA-8ABE-F72AEFEFDA51}" type="datetimeFigureOut">
              <a:rPr lang="it-IT" smtClean="0"/>
              <a:t>15/05/2014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8C9AEF0-A46F-45BA-8ABE-F72AEFEFDA51}" type="datetimeFigureOut">
              <a:rPr lang="it-IT" smtClean="0"/>
              <a:t>15/05/2014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8C9AEF0-A46F-45BA-8ABE-F72AEFEFDA51}" type="datetimeFigureOut">
              <a:rPr lang="it-IT" smtClean="0"/>
              <a:t>15/05/2014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8C9AEF0-A46F-45BA-8ABE-F72AEFEFDA51}" type="datetimeFigureOut">
              <a:rPr lang="it-IT" smtClean="0"/>
              <a:t>15/05/2014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8C9AEF0-A46F-45BA-8ABE-F72AEFEFDA51}" type="datetimeFigureOut">
              <a:rPr lang="it-IT" smtClean="0"/>
              <a:t>15/05/2014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8C9AEF0-A46F-45BA-8ABE-F72AEFEFDA51}" type="datetimeFigureOut">
              <a:rPr lang="it-IT" smtClean="0"/>
              <a:t>15/05/2014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C9AEF0-A46F-45BA-8ABE-F72AEFEFDA51}" type="datetimeFigureOut">
              <a:rPr lang="it-IT" smtClean="0"/>
              <a:t>15/05/2014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8C9AEF0-A46F-45BA-8ABE-F72AEFEFDA51}" type="datetimeFigureOut">
              <a:rPr lang="it-IT" smtClean="0"/>
              <a:t>15/05/2014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A3E4C53-516C-45BA-88F4-1DC535FBF819}"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C9AEF0-A46F-45BA-8ABE-F72AEFEFDA51}" type="datetimeFigureOut">
              <a:rPr lang="it-IT" smtClean="0"/>
              <a:t>15/05/2014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E4C53-516C-45BA-88F4-1DC535FBF819}"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Cooperative </a:t>
            </a:r>
            <a:r>
              <a:rPr lang="it-IT" dirty="0" err="1" smtClean="0"/>
              <a:t>Learnign</a:t>
            </a:r>
            <a:endParaRPr lang="it-IT" dirty="0"/>
          </a:p>
        </p:txBody>
      </p:sp>
      <p:sp>
        <p:nvSpPr>
          <p:cNvPr id="3" name="Sottotitolo 2"/>
          <p:cNvSpPr>
            <a:spLocks noGrp="1"/>
          </p:cNvSpPr>
          <p:nvPr>
            <p:ph type="subTitle" idx="1"/>
          </p:nvPr>
        </p:nvSpPr>
        <p:spPr/>
        <p:txBody>
          <a:bodyPr/>
          <a:lstStyle/>
          <a:p>
            <a:r>
              <a:rPr lang="it-IT" dirty="0" smtClean="0">
                <a:solidFill>
                  <a:schemeClr val="accent1">
                    <a:lumMod val="50000"/>
                  </a:schemeClr>
                </a:solidFill>
              </a:rPr>
              <a:t>Corso di formazione per Docenti</a:t>
            </a:r>
          </a:p>
          <a:p>
            <a:r>
              <a:rPr lang="it-IT" b="1" dirty="0" smtClean="0">
                <a:solidFill>
                  <a:schemeClr val="accent1">
                    <a:lumMod val="50000"/>
                  </a:schemeClr>
                </a:solidFill>
              </a:rPr>
              <a:t>Cingoli 15-17 maggio 2014</a:t>
            </a:r>
          </a:p>
          <a:p>
            <a:r>
              <a:rPr lang="it-IT" dirty="0" smtClean="0">
                <a:solidFill>
                  <a:schemeClr val="accent1">
                    <a:lumMod val="50000"/>
                  </a:schemeClr>
                </a:solidFill>
              </a:rPr>
              <a:t>Francesco Sacchetti</a:t>
            </a:r>
            <a:endParaRPr lang="it-IT" dirty="0">
              <a:solidFill>
                <a:schemeClr val="accent1">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L’insegnante</a:t>
            </a:r>
            <a:endParaRPr lang="it-IT" dirty="0"/>
          </a:p>
        </p:txBody>
      </p:sp>
      <p:sp>
        <p:nvSpPr>
          <p:cNvPr id="3" name="Segnaposto contenuto 2"/>
          <p:cNvSpPr>
            <a:spLocks noGrp="1"/>
          </p:cNvSpPr>
          <p:nvPr>
            <p:ph idx="1"/>
          </p:nvPr>
        </p:nvSpPr>
        <p:spPr/>
        <p:txBody>
          <a:bodyPr>
            <a:normAutofit fontScale="92500" lnSpcReduction="20000"/>
          </a:bodyPr>
          <a:lstStyle/>
          <a:p>
            <a:pPr algn="just"/>
            <a:r>
              <a:rPr lang="it-IT" b="1" dirty="0" smtClean="0"/>
              <a:t>Insegnamento tradizionale</a:t>
            </a:r>
            <a:r>
              <a:rPr lang="it-IT" dirty="0" smtClean="0"/>
              <a:t>: l’insegnante deve avere delle conoscenze e trasmettere questo sapere agli alunni che devono </a:t>
            </a:r>
            <a:r>
              <a:rPr lang="it-IT" i="1" dirty="0" smtClean="0"/>
              <a:t>imparare</a:t>
            </a:r>
            <a:r>
              <a:rPr lang="it-IT" dirty="0" smtClean="0"/>
              <a:t>.</a:t>
            </a:r>
          </a:p>
          <a:p>
            <a:pPr algn="just"/>
            <a:endParaRPr lang="it-IT" dirty="0" smtClean="0"/>
          </a:p>
          <a:p>
            <a:pPr algn="just"/>
            <a:r>
              <a:rPr lang="it-IT" b="1" dirty="0" smtClean="0"/>
              <a:t>CP</a:t>
            </a:r>
            <a:r>
              <a:rPr lang="it-IT" dirty="0" smtClean="0"/>
              <a:t>: Il </a:t>
            </a:r>
            <a:r>
              <a:rPr lang="it-IT" dirty="0"/>
              <a:t>docente non è più l’attore </a:t>
            </a:r>
            <a:r>
              <a:rPr lang="it-IT" dirty="0" smtClean="0"/>
              <a:t>principale del </a:t>
            </a:r>
            <a:r>
              <a:rPr lang="it-IT" dirty="0"/>
              <a:t>processo, ma in queste fase diviene “attento regista”, all’interno della classe; il “luogo </a:t>
            </a:r>
            <a:r>
              <a:rPr lang="it-IT" dirty="0" smtClean="0"/>
              <a:t>del sapere</a:t>
            </a:r>
            <a:r>
              <a:rPr lang="it-IT" dirty="0"/>
              <a:t>” viene modificato, l’insegnante non è più l’unico detentore del “sapere” ma in un ruolo </a:t>
            </a:r>
            <a:r>
              <a:rPr lang="it-IT" dirty="0" smtClean="0"/>
              <a:t>di interazione </a:t>
            </a:r>
            <a:r>
              <a:rPr lang="it-IT" dirty="0"/>
              <a:t>e </a:t>
            </a:r>
            <a:r>
              <a:rPr lang="it-IT" dirty="0" err="1"/>
              <a:t>co-formazione</a:t>
            </a:r>
            <a:r>
              <a:rPr lang="it-IT" dirty="0"/>
              <a:t>, anche il docente apprende nell’atto di insegnare.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L’insegnante</a:t>
            </a:r>
            <a:endParaRPr lang="it-IT" dirty="0"/>
          </a:p>
        </p:txBody>
      </p:sp>
      <p:sp>
        <p:nvSpPr>
          <p:cNvPr id="3" name="Segnaposto contenuto 2"/>
          <p:cNvSpPr>
            <a:spLocks noGrp="1"/>
          </p:cNvSpPr>
          <p:nvPr>
            <p:ph idx="1"/>
          </p:nvPr>
        </p:nvSpPr>
        <p:spPr/>
        <p:txBody>
          <a:bodyPr>
            <a:normAutofit fontScale="85000" lnSpcReduction="20000"/>
          </a:bodyPr>
          <a:lstStyle/>
          <a:p>
            <a:r>
              <a:rPr lang="it-IT" dirty="0" smtClean="0"/>
              <a:t>Il </a:t>
            </a:r>
            <a:r>
              <a:rPr lang="it-IT" dirty="0"/>
              <a:t>docente può trovare nel cooperative </a:t>
            </a:r>
            <a:r>
              <a:rPr lang="it-IT" dirty="0" err="1"/>
              <a:t>learning</a:t>
            </a:r>
            <a:r>
              <a:rPr lang="it-IT" dirty="0"/>
              <a:t> linee </a:t>
            </a:r>
            <a:r>
              <a:rPr lang="it-IT" dirty="0" smtClean="0"/>
              <a:t>guida e utili </a:t>
            </a:r>
            <a:r>
              <a:rPr lang="it-IT" dirty="0"/>
              <a:t>indicatori di percorso, </a:t>
            </a:r>
            <a:r>
              <a:rPr lang="it-IT" dirty="0" smtClean="0"/>
              <a:t>ma anche utilizzare </a:t>
            </a:r>
            <a:r>
              <a:rPr lang="it-IT" dirty="0"/>
              <a:t>la sua </a:t>
            </a:r>
            <a:r>
              <a:rPr lang="it-IT" dirty="0" smtClean="0"/>
              <a:t>competenza esistenziale</a:t>
            </a:r>
            <a:r>
              <a:rPr lang="it-IT" dirty="0"/>
              <a:t>, comunicativa, relazionale per arricchire l’offerta didattica e costruire il proprio “</a:t>
            </a:r>
            <a:r>
              <a:rPr lang="it-IT" dirty="0" smtClean="0"/>
              <a:t>meta-modello” che </a:t>
            </a:r>
            <a:r>
              <a:rPr lang="it-IT" dirty="0"/>
              <a:t>fuoriesce dalla sola teoria asettica dell’ apprendimento cooperativo. </a:t>
            </a:r>
            <a:endParaRPr lang="it-IT" dirty="0" smtClean="0"/>
          </a:p>
          <a:p>
            <a:r>
              <a:rPr lang="it-IT" dirty="0" smtClean="0"/>
              <a:t>Tenere presenti ad </a:t>
            </a:r>
            <a:r>
              <a:rPr lang="it-IT" dirty="0"/>
              <a:t>esempio i limiti delle strategie didattiche e riconoscere sempre il valore intrinseco della </a:t>
            </a:r>
            <a:r>
              <a:rPr lang="it-IT" dirty="0" smtClean="0"/>
              <a:t>relazione nei </a:t>
            </a:r>
            <a:r>
              <a:rPr lang="it-IT" dirty="0"/>
              <a:t>processi di cambiamento, permette di avere una sempre maggiore aderenza alla realtà </a:t>
            </a:r>
            <a:r>
              <a:rPr lang="it-IT" dirty="0" smtClean="0"/>
              <a:t>del gruppo </a:t>
            </a:r>
            <a:r>
              <a:rPr lang="it-IT" dirty="0"/>
              <a:t>classe e di offrire ai propri allievi </a:t>
            </a:r>
            <a:r>
              <a:rPr lang="it-IT" dirty="0" smtClean="0"/>
              <a:t>un “saper </a:t>
            </a:r>
            <a:r>
              <a:rPr lang="it-IT" dirty="0"/>
              <a:t>essere” trasversale a qualunque contesto.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dirty="0" smtClean="0"/>
          </a:p>
          <a:p>
            <a:endParaRPr lang="it-IT" dirty="0"/>
          </a:p>
          <a:p>
            <a:endParaRPr lang="it-IT" dirty="0" smtClean="0"/>
          </a:p>
          <a:p>
            <a:r>
              <a:rPr lang="it-IT" dirty="0" smtClean="0"/>
              <a:t>Schema strutture gruppi</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Interdipendenze</a:t>
            </a:r>
            <a:endParaRPr lang="it-IT" dirty="0"/>
          </a:p>
        </p:txBody>
      </p:sp>
      <p:sp>
        <p:nvSpPr>
          <p:cNvPr id="3" name="Segnaposto contenuto 2"/>
          <p:cNvSpPr>
            <a:spLocks noGrp="1"/>
          </p:cNvSpPr>
          <p:nvPr>
            <p:ph idx="1"/>
          </p:nvPr>
        </p:nvSpPr>
        <p:spPr/>
        <p:txBody>
          <a:bodyPr>
            <a:normAutofit fontScale="85000" lnSpcReduction="20000"/>
          </a:bodyPr>
          <a:lstStyle/>
          <a:p>
            <a:pPr algn="just"/>
            <a:r>
              <a:rPr lang="it-IT" b="1" dirty="0"/>
              <a:t>Interdipendenza nulla</a:t>
            </a:r>
            <a:r>
              <a:rPr lang="it-IT" dirty="0"/>
              <a:t>: si lavora in modo individualistico. Raggiungo il mio obiettivo ma senza che questo sia vincolato al raggiungimento del medesimo obiettivo da parte degli altri componenti del gruppo.</a:t>
            </a:r>
            <a:endParaRPr lang="it-IT" dirty="0" smtClean="0"/>
          </a:p>
          <a:p>
            <a:pPr algn="just"/>
            <a:endParaRPr lang="it-IT" dirty="0" smtClean="0"/>
          </a:p>
          <a:p>
            <a:pPr algn="just"/>
            <a:r>
              <a:rPr lang="it-IT" b="1" dirty="0"/>
              <a:t>Interdipendenza negativa</a:t>
            </a:r>
            <a:r>
              <a:rPr lang="it-IT" dirty="0"/>
              <a:t>: tipica della competizione. Io raggiungo l’obiettivo se gli altri non lo raggiungono. </a:t>
            </a:r>
            <a:r>
              <a:rPr lang="it-IT" b="1" dirty="0"/>
              <a:t>Io vinco se tu perdi</a:t>
            </a:r>
            <a:r>
              <a:rPr lang="it-IT" dirty="0"/>
              <a:t>. </a:t>
            </a:r>
            <a:r>
              <a:rPr lang="it-IT" dirty="0" smtClean="0"/>
              <a:t>Nei </a:t>
            </a:r>
            <a:r>
              <a:rPr lang="it-IT" dirty="0" err="1"/>
              <a:t>settings</a:t>
            </a:r>
            <a:r>
              <a:rPr lang="it-IT" dirty="0"/>
              <a:t> scolastici, l’introduzione della competizione tra singoli consente di apprendere solo per chi è nelle condizioni di arrivare primo: gli altri probabilmente rinunceranno ad apprendere.</a:t>
            </a:r>
            <a:endParaRPr lang="it-IT" dirty="0" smtClean="0"/>
          </a:p>
          <a:p>
            <a:pPr>
              <a:buNone/>
            </a:pPr>
            <a:endParaRPr lang="it-IT" dirty="0" smtClean="0"/>
          </a:p>
          <a:p>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Interdipendenze</a:t>
            </a:r>
            <a:endParaRPr lang="it-IT" dirty="0"/>
          </a:p>
        </p:txBody>
      </p:sp>
      <p:sp>
        <p:nvSpPr>
          <p:cNvPr id="3" name="Segnaposto contenuto 2"/>
          <p:cNvSpPr>
            <a:spLocks noGrp="1"/>
          </p:cNvSpPr>
          <p:nvPr>
            <p:ph idx="1"/>
          </p:nvPr>
        </p:nvSpPr>
        <p:spPr/>
        <p:txBody>
          <a:bodyPr/>
          <a:lstStyle/>
          <a:p>
            <a:pPr algn="just"/>
            <a:r>
              <a:rPr lang="it-IT" b="1" dirty="0"/>
              <a:t>Interdipendenza positiva</a:t>
            </a:r>
            <a:r>
              <a:rPr lang="it-IT" dirty="0"/>
              <a:t>: </a:t>
            </a:r>
            <a:endParaRPr lang="it-IT" dirty="0" smtClean="0"/>
          </a:p>
          <a:p>
            <a:pPr algn="just">
              <a:buNone/>
            </a:pPr>
            <a:r>
              <a:rPr lang="it-IT" dirty="0"/>
              <a:t>	</a:t>
            </a:r>
            <a:r>
              <a:rPr lang="it-IT" dirty="0" smtClean="0"/>
              <a:t>se </a:t>
            </a:r>
            <a:r>
              <a:rPr lang="it-IT" dirty="0"/>
              <a:t>un elemento del gruppo raggiunge il suo obiettivo, anche tutti gli altri lo raggiungeranno. Per raggiungere un obiettivo singolarmente anche tutti gli altri compagni del gruppo devono raggiungerlo, perché il raggiungimento di questo obiettivo è dipendente dal collettivo.</a:t>
            </a:r>
            <a:endParaRPr lang="it-IT" dirty="0" smtClean="0"/>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Interdipendenze</a:t>
            </a:r>
            <a:endParaRPr lang="it-IT" dirty="0"/>
          </a:p>
        </p:txBody>
      </p:sp>
      <p:sp>
        <p:nvSpPr>
          <p:cNvPr id="3" name="Segnaposto contenuto 2"/>
          <p:cNvSpPr>
            <a:spLocks noGrp="1"/>
          </p:cNvSpPr>
          <p:nvPr>
            <p:ph idx="1"/>
          </p:nvPr>
        </p:nvSpPr>
        <p:spPr/>
        <p:txBody>
          <a:bodyPr>
            <a:normAutofit lnSpcReduction="10000"/>
          </a:bodyPr>
          <a:lstStyle/>
          <a:p>
            <a:pPr algn="just"/>
            <a:r>
              <a:rPr lang="it-IT" dirty="0"/>
              <a:t>L’interdipendenza deve dunque essere </a:t>
            </a:r>
            <a:r>
              <a:rPr lang="it-IT" b="1" dirty="0"/>
              <a:t>oggettiva (la crea l’insegnante)</a:t>
            </a:r>
            <a:r>
              <a:rPr lang="it-IT" dirty="0"/>
              <a:t>: l’insegnante deve costruire l’attività in modo che gli studenti siano messi in una condizione per cui l’obiettivo sarà raggiunto solo se collaboreranno tra loro.</a:t>
            </a:r>
            <a:endParaRPr lang="it-IT" dirty="0" smtClean="0"/>
          </a:p>
          <a:p>
            <a:endParaRPr lang="it-IT" dirty="0" smtClean="0"/>
          </a:p>
          <a:p>
            <a:r>
              <a:rPr lang="it-IT" dirty="0"/>
              <a:t>“</a:t>
            </a:r>
            <a:r>
              <a:rPr lang="it-IT" i="1" dirty="0"/>
              <a:t>Io non posso fare cooperative </a:t>
            </a:r>
            <a:r>
              <a:rPr lang="it-IT" i="1" dirty="0" err="1"/>
              <a:t>learning</a:t>
            </a:r>
            <a:r>
              <a:rPr lang="it-IT" i="1" dirty="0"/>
              <a:t> perché i miei studenti non sanno lavorare in gruppo</a:t>
            </a:r>
            <a:r>
              <a:rPr lang="it-IT" dirty="0"/>
              <a:t>”.</a:t>
            </a:r>
            <a:endParaRPr lang="it-IT"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Interdipendenze</a:t>
            </a:r>
            <a:endParaRPr lang="it-IT" dirty="0"/>
          </a:p>
        </p:txBody>
      </p:sp>
      <p:sp>
        <p:nvSpPr>
          <p:cNvPr id="3" name="Segnaposto contenuto 2"/>
          <p:cNvSpPr>
            <a:spLocks noGrp="1"/>
          </p:cNvSpPr>
          <p:nvPr>
            <p:ph idx="1"/>
          </p:nvPr>
        </p:nvSpPr>
        <p:spPr/>
        <p:txBody>
          <a:bodyPr/>
          <a:lstStyle/>
          <a:p>
            <a:pPr algn="just"/>
            <a:r>
              <a:rPr lang="it-IT" dirty="0"/>
              <a:t>Tramite la proposta sistematica e continuativa nel tempo di compiti strutturati in questo modo, gli studenti cominceranno a introiettare la dimensione dell’interdipendenza anche a livello </a:t>
            </a:r>
            <a:r>
              <a:rPr lang="it-IT" b="1" dirty="0"/>
              <a:t>soggettivo</a:t>
            </a:r>
            <a:r>
              <a:rPr lang="it-IT" dirty="0"/>
              <a:t>: si renderanno conto della necessità di mettersi in relazione costruttiva e cooperare per raggiungere gli obiettivi individuali e di gruppo.</a:t>
            </a:r>
            <a:endParaRPr lang="it-IT" dirty="0" smtClean="0"/>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a:t>
            </a:r>
            <a:endParaRPr lang="it-IT" dirty="0"/>
          </a:p>
        </p:txBody>
      </p:sp>
      <p:sp>
        <p:nvSpPr>
          <p:cNvPr id="3" name="Segnaposto contenuto 2"/>
          <p:cNvSpPr>
            <a:spLocks noGrp="1"/>
          </p:cNvSpPr>
          <p:nvPr>
            <p:ph idx="1"/>
          </p:nvPr>
        </p:nvSpPr>
        <p:spPr/>
        <p:txBody>
          <a:bodyPr/>
          <a:lstStyle/>
          <a:p>
            <a:pPr algn="just"/>
            <a:r>
              <a:rPr lang="it-IT" dirty="0" smtClean="0"/>
              <a:t>Le Competenze non sono abilità esecutive (saper fare), ma rappresentano i risultati formativi di lungo periodo, ciò che rimane dopo l’esperienza scolastica, che non può essere la semplice memorizzazione di “pezzi di </a:t>
            </a:r>
            <a:r>
              <a:rPr lang="it-IT" dirty="0" err="1" smtClean="0"/>
              <a:t>curriculo</a:t>
            </a:r>
            <a:r>
              <a:rPr lang="it-IT" dirty="0" smtClean="0"/>
              <a:t>” contenutistico (Giancarlo Cerini).</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a:t>
            </a:r>
            <a:endParaRPr lang="it-IT" dirty="0"/>
          </a:p>
        </p:txBody>
      </p:sp>
      <p:sp>
        <p:nvSpPr>
          <p:cNvPr id="3" name="Segnaposto contenuto 2"/>
          <p:cNvSpPr>
            <a:spLocks noGrp="1"/>
          </p:cNvSpPr>
          <p:nvPr>
            <p:ph idx="1"/>
          </p:nvPr>
        </p:nvSpPr>
        <p:spPr/>
        <p:txBody>
          <a:bodyPr/>
          <a:lstStyle/>
          <a:p>
            <a:pPr algn="just"/>
            <a:r>
              <a:rPr lang="it-IT" dirty="0" smtClean="0"/>
              <a:t>Troppo spesso la valutazione si limita ad accertare se lo studente è capace di riprodurre un “frammento” di curricolo, molto meno se ha acquisito gli strumenti e la mentalità giusta per poter andare avanti, per appassionarsi al sapere e vivere l’apprendimento come una risorsa a disposizione per risolvere problemi e capire il mondo che lo circonda (ibidem).</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a:t>
            </a:r>
            <a:endParaRPr lang="it-IT" dirty="0"/>
          </a:p>
        </p:txBody>
      </p:sp>
      <p:sp>
        <p:nvSpPr>
          <p:cNvPr id="3" name="Segnaposto contenuto 2"/>
          <p:cNvSpPr>
            <a:spLocks noGrp="1"/>
          </p:cNvSpPr>
          <p:nvPr>
            <p:ph idx="1"/>
          </p:nvPr>
        </p:nvSpPr>
        <p:spPr/>
        <p:txBody>
          <a:bodyPr/>
          <a:lstStyle/>
          <a:p>
            <a:pPr algn="just"/>
            <a:r>
              <a:rPr lang="it-IT" dirty="0" smtClean="0"/>
              <a:t>La parola competenze evoca un metodo di lavoro, l’idea di processi da attivare, il clima favorevole, la partecipazione emotiva, la sfida dell’impresa conoscitiva, la voglia di andare avanti (ibidem)</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a:t>
            </a:r>
            <a:endParaRPr lang="it-IT" dirty="0"/>
          </a:p>
        </p:txBody>
      </p:sp>
      <p:sp>
        <p:nvSpPr>
          <p:cNvPr id="3" name="Segnaposto contenuto 2"/>
          <p:cNvSpPr>
            <a:spLocks noGrp="1"/>
          </p:cNvSpPr>
          <p:nvPr>
            <p:ph idx="1"/>
          </p:nvPr>
        </p:nvSpPr>
        <p:spPr/>
        <p:txBody>
          <a:bodyPr/>
          <a:lstStyle/>
          <a:p>
            <a:pPr algn="just"/>
            <a:r>
              <a:rPr lang="it-IT" dirty="0" smtClean="0"/>
              <a:t>Se il </a:t>
            </a:r>
            <a:r>
              <a:rPr lang="it-IT" b="1" dirty="0" smtClean="0"/>
              <a:t>principiante</a:t>
            </a:r>
            <a:r>
              <a:rPr lang="it-IT" dirty="0" smtClean="0"/>
              <a:t> è colui che usa le cose che sa (</a:t>
            </a:r>
            <a:r>
              <a:rPr lang="it-IT" i="1" dirty="0" smtClean="0"/>
              <a:t>che ha in testa</a:t>
            </a:r>
            <a:r>
              <a:rPr lang="it-IT" dirty="0" smtClean="0"/>
              <a:t>), il </a:t>
            </a:r>
            <a:r>
              <a:rPr lang="it-IT" b="1" dirty="0" smtClean="0"/>
              <a:t>competente</a:t>
            </a:r>
            <a:r>
              <a:rPr lang="it-IT" dirty="0" smtClean="0"/>
              <a:t> è colui che usa anche le risorse dell’ambiente (insegnanti, compagni, documenti, linguaggi, tecnologie);</a:t>
            </a:r>
          </a:p>
          <a:p>
            <a:pPr algn="just"/>
            <a:r>
              <a:rPr lang="it-IT" dirty="0"/>
              <a:t>è</a:t>
            </a:r>
            <a:r>
              <a:rPr lang="it-IT" dirty="0" smtClean="0"/>
              <a:t> colui che partecipa sempre più consapevolmente ad un ambiente culturale organizzato, sapendo utilizzare tutti gli strumenti della conoscenza (ibidem).</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competenze</a:t>
            </a:r>
            <a:endParaRPr lang="it-IT" dirty="0"/>
          </a:p>
        </p:txBody>
      </p:sp>
      <p:sp>
        <p:nvSpPr>
          <p:cNvPr id="3" name="Segnaposto contenuto 2"/>
          <p:cNvSpPr>
            <a:spLocks noGrp="1"/>
          </p:cNvSpPr>
          <p:nvPr>
            <p:ph idx="1"/>
          </p:nvPr>
        </p:nvSpPr>
        <p:spPr/>
        <p:txBody>
          <a:bodyPr/>
          <a:lstStyle/>
          <a:p>
            <a:pPr algn="just"/>
            <a:r>
              <a:rPr lang="it-IT" dirty="0" smtClean="0"/>
              <a:t>Solo così si costituisce una comunità di pratiche e di apprendimento: questa è la classe che lavora sulle competenze. Non basta la centratura sui processi personalizzati (indicazioni/2004), occorre puntare sull’idea dell’apprendere insieme (</a:t>
            </a:r>
            <a:r>
              <a:rPr lang="it-IT" i="1" dirty="0" err="1" smtClean="0"/>
              <a:t>insieme</a:t>
            </a:r>
            <a:r>
              <a:rPr lang="it-IT" i="1" dirty="0" smtClean="0"/>
              <a:t> ce la possiamo fare!</a:t>
            </a:r>
            <a:r>
              <a:rPr lang="it-IT" dirty="0" smtClean="0"/>
              <a:t>) (ibidem).</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Cooperative </a:t>
            </a:r>
            <a:r>
              <a:rPr lang="it-IT" dirty="0" err="1" smtClean="0"/>
              <a:t>learning</a:t>
            </a:r>
            <a:endParaRPr lang="it-IT" dirty="0"/>
          </a:p>
        </p:txBody>
      </p:sp>
      <p:sp>
        <p:nvSpPr>
          <p:cNvPr id="3" name="Segnaposto contenuto 2"/>
          <p:cNvSpPr>
            <a:spLocks noGrp="1"/>
          </p:cNvSpPr>
          <p:nvPr>
            <p:ph idx="1"/>
          </p:nvPr>
        </p:nvSpPr>
        <p:spPr/>
        <p:txBody>
          <a:bodyPr/>
          <a:lstStyle/>
          <a:p>
            <a:pPr algn="just"/>
            <a:r>
              <a:rPr lang="it-IT" dirty="0" smtClean="0"/>
              <a:t>Il Cooperative </a:t>
            </a:r>
            <a:r>
              <a:rPr lang="it-IT" dirty="0" err="1" smtClean="0"/>
              <a:t>learning</a:t>
            </a:r>
            <a:r>
              <a:rPr lang="it-IT" dirty="0" smtClean="0"/>
              <a:t> rappresenta una specifica </a:t>
            </a:r>
            <a:r>
              <a:rPr lang="it-IT" b="1" dirty="0" smtClean="0"/>
              <a:t>strategia di conduzione </a:t>
            </a:r>
            <a:r>
              <a:rPr lang="it-IT" dirty="0" smtClean="0"/>
              <a:t>e organizzazione della classe, grazie alla quale gli studenti hanno la possibilità di apprendere lavorando in piccoli gruppi </a:t>
            </a:r>
            <a:r>
              <a:rPr lang="it-IT" b="1" dirty="0" smtClean="0"/>
              <a:t>aiutandosi reciprocamente e sentendosi corresponsabili del reciproco percorso</a:t>
            </a:r>
            <a:r>
              <a:rPr lang="it-IT" dirty="0" smtClean="0"/>
              <a:t>.</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classe cooperativa</a:t>
            </a:r>
            <a:endParaRPr lang="it-IT" dirty="0"/>
          </a:p>
        </p:txBody>
      </p:sp>
      <p:sp>
        <p:nvSpPr>
          <p:cNvPr id="3" name="Segnaposto contenuto 2"/>
          <p:cNvSpPr>
            <a:spLocks noGrp="1"/>
          </p:cNvSpPr>
          <p:nvPr>
            <p:ph idx="1"/>
          </p:nvPr>
        </p:nvSpPr>
        <p:spPr/>
        <p:txBody>
          <a:bodyPr/>
          <a:lstStyle/>
          <a:p>
            <a:pPr algn="just"/>
            <a:r>
              <a:rPr lang="it-IT" dirty="0"/>
              <a:t>Una classe cooperativa è un insieme di piccoli gruppi di studenti relativamente permanente e composto in modo eterogeneo, unito per portare a termine un'attività e produrre una serie di progetti o prodotti, che richiedono una </a:t>
            </a:r>
            <a:r>
              <a:rPr lang="it-IT" b="1" dirty="0"/>
              <a:t>responsabilità individuale </a:t>
            </a:r>
            <a:r>
              <a:rPr lang="it-IT" dirty="0"/>
              <a:t>nell'acquisizione delle competenze utili al raggiungimento dello </a:t>
            </a:r>
            <a:r>
              <a:rPr lang="it-IT" dirty="0" smtClean="0"/>
              <a:t>scopo (</a:t>
            </a:r>
            <a:r>
              <a:rPr lang="it-IT" dirty="0" err="1" smtClean="0"/>
              <a:t>Kagan</a:t>
            </a:r>
            <a:r>
              <a:rPr lang="it-IT" dirty="0" smtClean="0"/>
              <a:t>).</a:t>
            </a: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L’insegnante</a:t>
            </a:r>
            <a:endParaRPr lang="it-IT" dirty="0"/>
          </a:p>
        </p:txBody>
      </p:sp>
      <p:sp>
        <p:nvSpPr>
          <p:cNvPr id="3" name="Segnaposto contenuto 2"/>
          <p:cNvSpPr>
            <a:spLocks noGrp="1"/>
          </p:cNvSpPr>
          <p:nvPr>
            <p:ph idx="1"/>
          </p:nvPr>
        </p:nvSpPr>
        <p:spPr/>
        <p:txBody>
          <a:bodyPr>
            <a:normAutofit/>
          </a:bodyPr>
          <a:lstStyle/>
          <a:p>
            <a:pPr algn="just"/>
            <a:r>
              <a:rPr lang="it-IT" dirty="0" smtClean="0"/>
              <a:t>Il cooperative </a:t>
            </a:r>
            <a:r>
              <a:rPr lang="it-IT" dirty="0" err="1" smtClean="0"/>
              <a:t>learning</a:t>
            </a:r>
            <a:r>
              <a:rPr lang="it-IT" dirty="0" smtClean="0"/>
              <a:t> può costituire l’ossatura profonda, il substrato di cui si nutre tutta l’azione formativa e l’apprendimento all’interno del gruppo classe. </a:t>
            </a:r>
          </a:p>
          <a:p>
            <a:pPr algn="just"/>
            <a:endParaRPr lang="it-IT" dirty="0" smtClean="0"/>
          </a:p>
          <a:p>
            <a:pPr algn="just"/>
            <a:r>
              <a:rPr lang="it-IT" dirty="0" smtClean="0"/>
              <a:t>Insegnante come </a:t>
            </a:r>
            <a:r>
              <a:rPr lang="it-IT" b="1" dirty="0" smtClean="0"/>
              <a:t>protagonista </a:t>
            </a:r>
            <a:r>
              <a:rPr lang="it-IT" b="1" dirty="0"/>
              <a:t>“attivo” </a:t>
            </a:r>
            <a:r>
              <a:rPr lang="it-IT" b="1" dirty="0" smtClean="0"/>
              <a:t>e </a:t>
            </a:r>
            <a:r>
              <a:rPr lang="it-IT" b="1" dirty="0"/>
              <a:t>“libero</a:t>
            </a:r>
            <a:r>
              <a:rPr lang="it-IT" b="1" dirty="0" smtClean="0"/>
              <a:t>”</a:t>
            </a:r>
            <a:r>
              <a:rPr lang="it-IT" dirty="0" smtClean="0"/>
              <a:t>,</a:t>
            </a:r>
            <a:r>
              <a:rPr lang="it-IT" b="1" dirty="0" smtClean="0"/>
              <a:t> </a:t>
            </a:r>
            <a:r>
              <a:rPr lang="it-IT" dirty="0" smtClean="0"/>
              <a:t>assieme agli studenti, </a:t>
            </a:r>
            <a:r>
              <a:rPr lang="it-IT" dirty="0"/>
              <a:t>del </a:t>
            </a:r>
            <a:r>
              <a:rPr lang="it-IT" dirty="0" smtClean="0"/>
              <a:t>processo di apprendimento/cambiamento </a:t>
            </a:r>
            <a:r>
              <a:rPr lang="it-IT" dirty="0"/>
              <a:t>della classe</a:t>
            </a:r>
            <a:r>
              <a:rPr lang="it-IT" dirty="0" smtClean="0"/>
              <a:t>.</a:t>
            </a:r>
            <a:endParaRPr lang="it-IT" dirty="0"/>
          </a:p>
          <a:p>
            <a:pPr algn="just"/>
            <a:endParaRPr lang="it-IT" dirty="0" smtClean="0"/>
          </a:p>
          <a:p>
            <a:pPr algn="just"/>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785</Words>
  <Application>Microsoft Office PowerPoint</Application>
  <PresentationFormat>Presentazione su schermo (4:3)</PresentationFormat>
  <Paragraphs>47</Paragraphs>
  <Slides>16</Slides>
  <Notes>0</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Cooperative Learnign</vt:lpstr>
      <vt:lpstr>Le competenze</vt:lpstr>
      <vt:lpstr>Le competenze</vt:lpstr>
      <vt:lpstr>Le competenze</vt:lpstr>
      <vt:lpstr>Le competenze</vt:lpstr>
      <vt:lpstr>Le competenze</vt:lpstr>
      <vt:lpstr>Cooperative learning</vt:lpstr>
      <vt:lpstr>La classe cooperativa</vt:lpstr>
      <vt:lpstr>L’insegnante</vt:lpstr>
      <vt:lpstr>L’insegnante</vt:lpstr>
      <vt:lpstr>L’insegnante</vt:lpstr>
      <vt:lpstr>Diapositiva 12</vt:lpstr>
      <vt:lpstr>Interdipendenze</vt:lpstr>
      <vt:lpstr>Interdipendenze</vt:lpstr>
      <vt:lpstr>Interdipendenze</vt:lpstr>
      <vt:lpstr>Interdipendenze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Learnign</dc:title>
  <dc:creator>Franz</dc:creator>
  <cp:lastModifiedBy>Franz</cp:lastModifiedBy>
  <cp:revision>24</cp:revision>
  <dcterms:created xsi:type="dcterms:W3CDTF">2014-05-15T10:09:14Z</dcterms:created>
  <dcterms:modified xsi:type="dcterms:W3CDTF">2014-05-15T13:36:04Z</dcterms:modified>
</cp:coreProperties>
</file>