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92E"/>
    <a:srgbClr val="CD3309"/>
    <a:srgbClr val="FAA79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6BF1-5EC9-4451-8B21-AC465075E82B}" type="datetimeFigureOut">
              <a:rPr lang="it-IT"/>
              <a:pPr>
                <a:defRPr/>
              </a:pPr>
              <a:t>29/01/2015</a:t>
            </a:fld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1FB7A-810C-4609-9DAA-203396CCAA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5000">
    <p:sndAc>
      <p:stSnd>
        <p:snd r:embed="rId2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95448-1FCF-4D36-8F6B-41CE6F67C266}" type="datetimeFigureOut">
              <a:rPr lang="it-IT"/>
              <a:pPr>
                <a:defRPr/>
              </a:pPr>
              <a:t>29/01/2015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E1085-9209-4515-BC64-5D4FC05E4F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69FAB-6BFB-4464-A154-4B8379C90FE3}" type="datetimeFigureOut">
              <a:rPr lang="it-IT"/>
              <a:pPr>
                <a:defRPr/>
              </a:pPr>
              <a:t>29/01/2015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5589B-2DC5-428B-9B1E-583C9CE37C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58C21-0D48-472E-A078-BC3992F3EDF1}" type="datetimeFigureOut">
              <a:rPr lang="it-IT"/>
              <a:pPr>
                <a:defRPr/>
              </a:pPr>
              <a:t>29/01/2015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1167E-1303-4B79-AA11-309A197640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7E0E1-7F21-48FC-A3C5-78E1414BC1DC}" type="datetimeFigureOut">
              <a:rPr lang="it-IT"/>
              <a:pPr>
                <a:defRPr/>
              </a:pPr>
              <a:t>29/01/2015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48091-8D6B-4410-93D8-A8478C4C4C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5000">
    <p:sndAc>
      <p:stSnd>
        <p:snd r:embed="rId2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79A38-85A8-4C5F-B160-770686BE92E4}" type="datetimeFigureOut">
              <a:rPr lang="it-IT"/>
              <a:pPr>
                <a:defRPr/>
              </a:pPr>
              <a:t>29/01/2015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5A3D-97F6-49EC-A3B1-312096A9B5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1EA7-5D5D-42F8-8C76-AC62EB4EFA55}" type="datetimeFigureOut">
              <a:rPr lang="it-IT"/>
              <a:pPr>
                <a:defRPr/>
              </a:pPr>
              <a:t>29/01/2015</a:t>
            </a:fld>
            <a:endParaRPr lang="it-IT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92D2C-8CF8-4B8C-BC91-C1341917C0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F9F3-9468-4738-91CC-2AF8DC5B1804}" type="datetimeFigureOut">
              <a:rPr lang="it-IT"/>
              <a:pPr>
                <a:defRPr/>
              </a:pPr>
              <a:t>29/01/2015</a:t>
            </a:fld>
            <a:endParaRPr lang="it-IT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52F49-43AB-498E-ADF5-7E6FA8D4FB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ACD58-5CF7-44FA-A69A-352CEBA872FB}" type="datetimeFigureOut">
              <a:rPr lang="it-IT"/>
              <a:pPr>
                <a:defRPr/>
              </a:pPr>
              <a:t>29/01/2015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9691-3B2C-4319-95B2-FF8D8E010D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B3232-95BE-4FA8-A236-146E49F7AC2A}" type="datetimeFigureOut">
              <a:rPr lang="it-IT"/>
              <a:pPr>
                <a:defRPr/>
              </a:pPr>
              <a:t>29/01/2015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25ED7-593B-46EE-83FE-714DA88097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olo rettango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AD47-DE59-4EF5-B738-9CD2F7EC15E3}" type="datetimeFigureOut">
              <a:rPr lang="it-IT"/>
              <a:pPr>
                <a:defRPr/>
              </a:pPr>
              <a:t>29/01/2015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5E710-FF75-4548-AF6D-D29E6EE69B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2A142-DF89-40B0-AF78-5AF99ADF5377}" type="datetimeFigureOut">
              <a:rPr lang="it-IT"/>
              <a:pPr>
                <a:defRPr/>
              </a:pPr>
              <a:t>29/01/2015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A71DC0-133C-4A16-8251-42F9F6C607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99" r:id="rId2"/>
    <p:sldLayoutId id="2147483808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9" r:id="rId9"/>
    <p:sldLayoutId id="2147483805" r:id="rId10"/>
    <p:sldLayoutId id="2147483806" r:id="rId11"/>
  </p:sldLayoutIdLst>
  <p:transition spd="med" advTm="5000">
    <p:sndAc>
      <p:stSnd>
        <p:snd r:embed="rId13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110566" cy="38433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dirty="0" smtClean="0">
                <a:solidFill>
                  <a:srgbClr val="7030A0"/>
                </a:solidFill>
              </a:rPr>
              <a:t/>
            </a:r>
            <a:br>
              <a:rPr lang="it-IT" sz="4000" dirty="0" smtClean="0">
                <a:solidFill>
                  <a:srgbClr val="7030A0"/>
                </a:solidFill>
              </a:rPr>
            </a:br>
            <a:r>
              <a:rPr lang="it-IT" sz="4000" dirty="0" smtClean="0">
                <a:solidFill>
                  <a:srgbClr val="7030A0"/>
                </a:solidFill>
              </a:rPr>
              <a:t/>
            </a:r>
            <a:br>
              <a:rPr lang="it-IT" sz="4000" dirty="0" smtClean="0">
                <a:solidFill>
                  <a:srgbClr val="7030A0"/>
                </a:solidFill>
              </a:rPr>
            </a:br>
            <a:r>
              <a:rPr lang="it-IT" sz="4000" dirty="0" smtClean="0">
                <a:solidFill>
                  <a:srgbClr val="7030A0"/>
                </a:solidFill>
              </a:rPr>
              <a:t/>
            </a:r>
            <a:br>
              <a:rPr lang="it-IT" sz="4000" dirty="0" smtClean="0">
                <a:solidFill>
                  <a:srgbClr val="7030A0"/>
                </a:solidFill>
              </a:rPr>
            </a:br>
            <a:r>
              <a:rPr lang="it-IT" sz="4000" dirty="0" smtClean="0">
                <a:solidFill>
                  <a:srgbClr val="7030A0"/>
                </a:solidFill>
              </a:rPr>
              <a:t/>
            </a:r>
            <a:br>
              <a:rPr lang="it-IT" sz="4000" dirty="0" smtClean="0">
                <a:solidFill>
                  <a:srgbClr val="7030A0"/>
                </a:solidFill>
              </a:rPr>
            </a:br>
            <a:r>
              <a:rPr lang="it-IT" sz="4000" dirty="0" smtClean="0">
                <a:solidFill>
                  <a:srgbClr val="7030A0"/>
                </a:solidFill>
              </a:rPr>
              <a:t/>
            </a:r>
            <a:br>
              <a:rPr lang="it-IT" sz="4000" dirty="0" smtClean="0">
                <a:solidFill>
                  <a:srgbClr val="7030A0"/>
                </a:solidFill>
              </a:rPr>
            </a:br>
            <a:r>
              <a:rPr lang="it-IT" sz="4000" dirty="0" smtClean="0">
                <a:solidFill>
                  <a:srgbClr val="7030A0"/>
                </a:solidFill>
              </a:rPr>
              <a:t/>
            </a:r>
            <a:br>
              <a:rPr lang="it-IT" sz="4000" dirty="0" smtClean="0">
                <a:solidFill>
                  <a:srgbClr val="7030A0"/>
                </a:solidFill>
              </a:rPr>
            </a:br>
            <a:r>
              <a:rPr lang="it-IT" sz="4000" dirty="0" smtClean="0">
                <a:solidFill>
                  <a:srgbClr val="7030A0"/>
                </a:solidFill>
              </a:rPr>
              <a:t/>
            </a:r>
            <a:br>
              <a:rPr lang="it-IT" sz="4000" dirty="0" smtClean="0">
                <a:solidFill>
                  <a:srgbClr val="7030A0"/>
                </a:solidFill>
              </a:rPr>
            </a:br>
            <a:r>
              <a:rPr lang="it-IT" sz="4000" dirty="0" smtClean="0">
                <a:solidFill>
                  <a:srgbClr val="7030A0"/>
                </a:solidFill>
              </a:rPr>
              <a:t/>
            </a:r>
            <a:br>
              <a:rPr lang="it-IT" sz="4000" dirty="0" smtClean="0">
                <a:solidFill>
                  <a:srgbClr val="7030A0"/>
                </a:solidFill>
              </a:rPr>
            </a:br>
            <a:r>
              <a:rPr lang="it-IT" sz="4000" dirty="0" smtClean="0">
                <a:solidFill>
                  <a:srgbClr val="7030A0"/>
                </a:solidFill>
              </a:rPr>
              <a:t/>
            </a:r>
            <a:br>
              <a:rPr lang="it-IT" sz="4000" dirty="0" smtClean="0">
                <a:solidFill>
                  <a:srgbClr val="7030A0"/>
                </a:solidFill>
              </a:rPr>
            </a:br>
            <a:r>
              <a:rPr lang="it-IT" sz="4000" dirty="0" smtClean="0">
                <a:solidFill>
                  <a:srgbClr val="7030A0"/>
                </a:solidFill>
              </a:rPr>
              <a:t/>
            </a:r>
            <a:br>
              <a:rPr lang="it-IT" sz="4000" dirty="0" smtClean="0">
                <a:solidFill>
                  <a:srgbClr val="7030A0"/>
                </a:solidFill>
              </a:rPr>
            </a:br>
            <a:r>
              <a:rPr lang="it-IT" sz="4000" dirty="0" smtClean="0">
                <a:solidFill>
                  <a:srgbClr val="F6592E"/>
                </a:solidFill>
              </a:rPr>
              <a:t>Classe II sez. unica</a:t>
            </a:r>
            <a:br>
              <a:rPr lang="it-IT" sz="4000" dirty="0" smtClean="0">
                <a:solidFill>
                  <a:srgbClr val="F6592E"/>
                </a:solidFill>
              </a:rPr>
            </a:br>
            <a:r>
              <a:rPr lang="it-IT" sz="4000" dirty="0" smtClean="0">
                <a:solidFill>
                  <a:srgbClr val="F6592E"/>
                </a:solidFill>
              </a:rPr>
              <a:t>Scuola Primaria</a:t>
            </a:r>
            <a:br>
              <a:rPr lang="it-IT" sz="4000" dirty="0" smtClean="0">
                <a:solidFill>
                  <a:srgbClr val="F6592E"/>
                </a:solidFill>
              </a:rPr>
            </a:br>
            <a:r>
              <a:rPr lang="it-IT" sz="4000" dirty="0" smtClean="0">
                <a:solidFill>
                  <a:srgbClr val="F6592E"/>
                </a:solidFill>
              </a:rPr>
              <a:t>“G. Natali”</a:t>
            </a:r>
            <a:br>
              <a:rPr lang="it-IT" sz="4000" dirty="0" smtClean="0">
                <a:solidFill>
                  <a:srgbClr val="F6592E"/>
                </a:solidFill>
              </a:rPr>
            </a:br>
            <a:r>
              <a:rPr lang="it-IT" sz="4000" dirty="0" err="1" smtClean="0">
                <a:solidFill>
                  <a:srgbClr val="F6592E"/>
                </a:solidFill>
              </a:rPr>
              <a:t>Sforzacosta</a:t>
            </a:r>
            <a:r>
              <a:rPr lang="it-IT" sz="4000" dirty="0" smtClean="0">
                <a:solidFill>
                  <a:srgbClr val="F6592E"/>
                </a:solidFill>
              </a:rPr>
              <a:t/>
            </a:r>
            <a:br>
              <a:rPr lang="it-IT" sz="4000" dirty="0" smtClean="0">
                <a:solidFill>
                  <a:srgbClr val="F6592E"/>
                </a:solidFill>
              </a:rPr>
            </a:br>
            <a:r>
              <a:rPr lang="it-IT" sz="4000" dirty="0" smtClean="0">
                <a:solidFill>
                  <a:srgbClr val="F6592E"/>
                </a:solidFill>
              </a:rPr>
              <a:t>A. s. 2014/2015</a:t>
            </a:r>
            <a:endParaRPr lang="it-IT" sz="4000" dirty="0">
              <a:solidFill>
                <a:srgbClr val="F6592E"/>
              </a:solidFill>
            </a:endParaRPr>
          </a:p>
        </p:txBody>
      </p:sp>
    </p:spTree>
  </p:cSld>
  <p:clrMapOvr>
    <a:masterClrMapping/>
  </p:clrMapOvr>
  <p:transition spd="med" advTm="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Un ladro in casa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857375"/>
            <a:ext cx="4038600" cy="471487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    Era quasi mezzogiorno i due amici sobbalzarono sentendo un rumore di passi arrivare fino alla porta.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    Capirono che non erano i passi di Max.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    </a:t>
            </a:r>
            <a:r>
              <a:rPr lang="it-IT" dirty="0" err="1" smtClean="0"/>
              <a:t>Mex</a:t>
            </a:r>
            <a:r>
              <a:rPr lang="it-IT" dirty="0" smtClean="0"/>
              <a:t> disse a Mix che lui era un topo molto vigliacco e che aveva paura ma si fece coraggio e saltando sui tasti del telecomando fece scappare via il ladro.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2400" dirty="0" smtClean="0"/>
              <a:t>    Michele e Alexandra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</p:txBody>
      </p:sp>
      <p:pic>
        <p:nvPicPr>
          <p:cNvPr id="14340" name="Picture 2" descr="C:\Users\Admin\Desktop\Disegni cl.2 Storia di un gatto\scansione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071688"/>
            <a:ext cx="4038600" cy="4286250"/>
          </a:xfrm>
          <a:noFill/>
        </p:spPr>
      </p:pic>
    </p:spTree>
  </p:cSld>
  <p:clrMapOvr>
    <a:masterClrMapping/>
  </p:clrMapOvr>
  <p:transition spd="med" advTm="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Con gli occhi di Mex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51435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    Mix e </a:t>
            </a:r>
            <a:r>
              <a:rPr lang="it-IT" dirty="0" err="1" smtClean="0"/>
              <a:t>Mex</a:t>
            </a:r>
            <a:r>
              <a:rPr lang="it-IT" dirty="0" smtClean="0"/>
              <a:t> diventarono due grandi amici.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    Mix era cieco e non poteva più andare sui tetti ma </a:t>
            </a:r>
            <a:r>
              <a:rPr lang="it-IT" dirty="0" err="1" smtClean="0"/>
              <a:t>Mex</a:t>
            </a:r>
            <a:r>
              <a:rPr lang="it-IT" dirty="0" smtClean="0"/>
              <a:t> lo aiutò dandogli le direzioni giuste.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2200" dirty="0" smtClean="0"/>
              <a:t>    Martina C. e Eleonora   </a:t>
            </a:r>
            <a:endParaRPr lang="it-IT" sz="2200" dirty="0"/>
          </a:p>
        </p:txBody>
      </p:sp>
      <p:pic>
        <p:nvPicPr>
          <p:cNvPr id="15364" name="Picture 3" descr="C:\Users\Admin\Desktop\Disegni cl.2 Storia di un gatto\scansione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49825" y="1920875"/>
            <a:ext cx="3435350" cy="4433888"/>
          </a:xfrm>
          <a:noFill/>
        </p:spPr>
      </p:pic>
    </p:spTree>
  </p:cSld>
  <p:clrMapOvr>
    <a:masterClrMapping/>
  </p:clrMapOvr>
  <p:transition spd="med" advTm="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Mix di nuovo sul tetto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    Mix tornò a saltare di nuovo da un tetto all’altro grazie all’aiuto del suo amico topo.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2200" dirty="0" err="1" smtClean="0"/>
              <a:t>Noemi</a:t>
            </a:r>
            <a:r>
              <a:rPr lang="it-IT" sz="2200" dirty="0" smtClean="0"/>
              <a:t> B. e Stella</a:t>
            </a:r>
            <a:endParaRPr lang="it-IT" sz="2200" dirty="0"/>
          </a:p>
        </p:txBody>
      </p:sp>
      <p:pic>
        <p:nvPicPr>
          <p:cNvPr id="16388" name="Picture 2" descr="C:\Users\Admin\Desktop\Disegni cl.2 Storia di un gatto\scansione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00613" y="1920875"/>
            <a:ext cx="3533775" cy="4433888"/>
          </a:xfrm>
          <a:noFill/>
        </p:spPr>
      </p:pic>
    </p:spTree>
  </p:cSld>
  <p:clrMapOvr>
    <a:masterClrMapping/>
  </p:clrMapOvr>
  <p:transition spd="med" advTm="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967690" cy="4700606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002060"/>
                </a:solidFill>
              </a:rPr>
              <a:t>Abbiamo capito </a:t>
            </a:r>
            <a:r>
              <a:rPr lang="it-IT" dirty="0" err="1" smtClean="0">
                <a:solidFill>
                  <a:srgbClr val="002060"/>
                </a:solidFill>
              </a:rPr>
              <a:t>che…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003300"/>
                </a:solidFill>
              </a:rPr>
              <a:t>L’amicizia mette insieme mondi diversi e crea un legame inseparabile.</a:t>
            </a:r>
            <a:br>
              <a:rPr lang="it-IT" dirty="0" smtClean="0">
                <a:solidFill>
                  <a:srgbClr val="003300"/>
                </a:solidFill>
              </a:rPr>
            </a:br>
            <a:r>
              <a:rPr lang="it-IT" dirty="0" smtClean="0">
                <a:solidFill>
                  <a:srgbClr val="003300"/>
                </a:solidFill>
              </a:rPr>
              <a:t>Ora sappiamo quanto conta l’amicizia e l’amore reciproco.</a:t>
            </a:r>
            <a:endParaRPr lang="it-IT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 advTm="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isegni libro\c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1143000"/>
            <a:ext cx="3714750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Mix sull’albero</a:t>
            </a:r>
          </a:p>
        </p:txBody>
      </p:sp>
      <p:pic>
        <p:nvPicPr>
          <p:cNvPr id="7171" name="Picture 2" descr="C:\Users\Admin\Desktop\Disegni cl.2 Storia di un gatto\scansione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4875" y="1428750"/>
            <a:ext cx="3632200" cy="4525963"/>
          </a:xfrm>
        </p:spPr>
      </p:pic>
      <p:sp>
        <p:nvSpPr>
          <p:cNvPr id="7172" name="CasellaDiTesto 11"/>
          <p:cNvSpPr txBox="1">
            <a:spLocks noChangeArrowheads="1"/>
          </p:cNvSpPr>
          <p:nvPr/>
        </p:nvSpPr>
        <p:spPr bwMode="auto">
          <a:xfrm>
            <a:off x="1214438" y="2071688"/>
            <a:ext cx="2643187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Constantia" pitchFamily="18" charset="0"/>
              </a:rPr>
              <a:t>Il gatto Mix era piccolo, salì sull’albero e una volta lassù scoprì che non riesciva più a scendere.</a:t>
            </a:r>
          </a:p>
          <a:p>
            <a:endParaRPr lang="it-IT" sz="3200">
              <a:latin typeface="Constantia" pitchFamily="18" charset="0"/>
            </a:endParaRPr>
          </a:p>
          <a:p>
            <a:endParaRPr lang="it-IT" sz="2000">
              <a:latin typeface="Constantia" pitchFamily="18" charset="0"/>
            </a:endParaRPr>
          </a:p>
          <a:p>
            <a:endParaRPr lang="it-IT" sz="2000">
              <a:latin typeface="Constantia" pitchFamily="18" charset="0"/>
            </a:endParaRPr>
          </a:p>
          <a:p>
            <a:endParaRPr lang="it-IT" sz="2000">
              <a:latin typeface="Constantia" pitchFamily="18" charset="0"/>
            </a:endParaRPr>
          </a:p>
          <a:p>
            <a:endParaRPr lang="it-IT" sz="2000">
              <a:latin typeface="Constantia" pitchFamily="18" charset="0"/>
            </a:endParaRPr>
          </a:p>
          <a:p>
            <a:r>
              <a:rPr lang="it-IT" sz="2000">
                <a:latin typeface="Constantia" pitchFamily="18" charset="0"/>
              </a:rPr>
              <a:t>Camilla e Antonio</a:t>
            </a:r>
          </a:p>
          <a:p>
            <a:endParaRPr lang="it-IT" sz="3200">
              <a:latin typeface="Constantia" pitchFamily="18" charset="0"/>
            </a:endParaRPr>
          </a:p>
          <a:p>
            <a:endParaRPr lang="it-IT" sz="3200">
              <a:latin typeface="Constantia" pitchFamily="18" charset="0"/>
            </a:endParaRPr>
          </a:p>
          <a:p>
            <a:endParaRPr lang="it-IT">
              <a:latin typeface="Constantia" pitchFamily="18" charset="0"/>
            </a:endParaRPr>
          </a:p>
          <a:p>
            <a:endParaRPr lang="it-IT">
              <a:latin typeface="Constantia" pitchFamily="18" charset="0"/>
            </a:endParaRPr>
          </a:p>
          <a:p>
            <a:endParaRPr lang="it-IT">
              <a:latin typeface="Constantia" pitchFamily="18" charset="0"/>
            </a:endParaRPr>
          </a:p>
          <a:p>
            <a:endParaRPr lang="it-IT">
              <a:latin typeface="Constantia" pitchFamily="18" charset="0"/>
            </a:endParaRPr>
          </a:p>
        </p:txBody>
      </p:sp>
    </p:spTree>
  </p:cSld>
  <p:clrMapOvr>
    <a:masterClrMapping/>
  </p:clrMapOvr>
  <p:transition spd="med" advTm="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Mix sta invecchiando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it-IT" smtClean="0"/>
              <a:t>   </a:t>
            </a:r>
            <a:r>
              <a:rPr lang="it-IT" sz="2400" smtClean="0"/>
              <a:t>Mix stava crescendo, un giorno si arrampicò su un ippocastano e da lì saltò sul tetto del palazzo.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sz="2400" smtClean="0"/>
              <a:t>    Era diventato molto agile quel gatto dal profilo greco.</a:t>
            </a:r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>
              <a:buFont typeface="Wingdings 2" pitchFamily="18" charset="2"/>
              <a:buNone/>
            </a:pPr>
            <a:r>
              <a:rPr lang="it-IT" sz="2000" smtClean="0"/>
              <a:t>Davide P. e Valentina</a:t>
            </a:r>
          </a:p>
        </p:txBody>
      </p:sp>
      <p:pic>
        <p:nvPicPr>
          <p:cNvPr id="8196" name="Picture 4" descr="C:\Users\Admin\Desktop\Disegni cl.2 Storia di un gatto\scansione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922463"/>
            <a:ext cx="4038600" cy="4430712"/>
          </a:xfrm>
          <a:noFill/>
        </p:spPr>
      </p:pic>
    </p:spTree>
  </p:cSld>
  <p:clrMapOvr>
    <a:masterClrMapping/>
  </p:clrMapOvr>
  <p:transition spd="med" advTm="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Mix sta invecchiando</a:t>
            </a:r>
          </a:p>
        </p:txBody>
      </p:sp>
      <p:sp>
        <p:nvSpPr>
          <p:cNvPr id="9219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it-IT" smtClean="0"/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smtClean="0"/>
              <a:t>   Mix si stava abituando al nuovo appartamento e con il passare del tempo invecchiò, diventando un gatto anziano.</a:t>
            </a:r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>
              <a:buFont typeface="Wingdings 2" pitchFamily="18" charset="2"/>
              <a:buNone/>
            </a:pPr>
            <a:r>
              <a:rPr lang="it-IT" sz="2000" smtClean="0"/>
              <a:t>Giulia e Lucrezia</a:t>
            </a:r>
          </a:p>
        </p:txBody>
      </p:sp>
      <p:pic>
        <p:nvPicPr>
          <p:cNvPr id="9220" name="Picture 2" descr="C:\Users\Admin\Desktop\Disegni cl.2 Storia di un gatto\scansione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38688" y="1920875"/>
            <a:ext cx="3857625" cy="4433888"/>
          </a:xfrm>
          <a:noFill/>
        </p:spPr>
      </p:pic>
    </p:spTree>
  </p:cSld>
  <p:clrMapOvr>
    <a:masterClrMapping/>
  </p:clrMapOvr>
  <p:transition spd="med" advTm="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Mix è cieco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85938"/>
            <a:ext cx="4038600" cy="48577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it-IT" smtClean="0"/>
              <a:t>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sz="2400" smtClean="0"/>
              <a:t>    Mix non si rese conto della scatola piena di libri che Max aveva lasciato al centro della stanza e così ci andò a sbattere.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sz="2400" smtClean="0"/>
              <a:t>    Max lo portò subito dal veterinario il quale gli disse che Mix era diventato cieco.</a:t>
            </a:r>
          </a:p>
          <a:p>
            <a:pPr eaLnBrk="1" hangingPunct="1">
              <a:buFont typeface="Wingdings 2" pitchFamily="18" charset="2"/>
              <a:buNone/>
            </a:pPr>
            <a:endParaRPr lang="it-IT" sz="2000" smtClean="0"/>
          </a:p>
          <a:p>
            <a:pPr eaLnBrk="1" hangingPunct="1">
              <a:buFont typeface="Wingdings 2" pitchFamily="18" charset="2"/>
              <a:buNone/>
            </a:pPr>
            <a:r>
              <a:rPr lang="it-IT" sz="2000" smtClean="0"/>
              <a:t>    Linda e Davide G.</a:t>
            </a:r>
          </a:p>
        </p:txBody>
      </p:sp>
      <p:pic>
        <p:nvPicPr>
          <p:cNvPr id="10244" name="Picture 2" descr="C:\Users\Admin\Desktop\Disegni cl.2 Storia di un gatto\scansione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24413" y="1920875"/>
            <a:ext cx="3686175" cy="4433888"/>
          </a:xfrm>
          <a:noFill/>
        </p:spPr>
      </p:pic>
    </p:spTree>
  </p:cSld>
  <p:clrMapOvr>
    <a:masterClrMapping/>
  </p:clrMapOvr>
  <p:transition spd="med" advTm="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Il gatto e il topo impaurito</a:t>
            </a:r>
          </a:p>
        </p:txBody>
      </p:sp>
      <p:sp>
        <p:nvSpPr>
          <p:cNvPr id="11267" name="Segnaposto contenuto 13"/>
          <p:cNvSpPr>
            <a:spLocks noGrp="1"/>
          </p:cNvSpPr>
          <p:nvPr>
            <p:ph sz="quarter" idx="2"/>
          </p:nvPr>
        </p:nvSpPr>
        <p:spPr>
          <a:xfrm>
            <a:off x="457200" y="2000250"/>
            <a:ext cx="4040188" cy="41259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it-IT" smtClean="0"/>
              <a:t>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smtClean="0"/>
              <a:t>    Un giorno mentre Mix stava sdraiato sul termosifone ad un tratto  sentì un rumore.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smtClean="0"/>
              <a:t>    Nonostante fosse cieco riuscì a capire da dove proveniva il rumore così con la zampa anteriore catturò il topo.</a:t>
            </a:r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>
              <a:buFont typeface="Wingdings 2" pitchFamily="18" charset="2"/>
              <a:buNone/>
            </a:pPr>
            <a:r>
              <a:rPr lang="it-IT" sz="2000" smtClean="0"/>
              <a:t>Elisa, Martina B., Noemi M.</a:t>
            </a:r>
          </a:p>
        </p:txBody>
      </p:sp>
      <p:pic>
        <p:nvPicPr>
          <p:cNvPr id="11268" name="Picture 2" descr="C:\Users\Admin\Desktop\Disegni cl.2 Storia di un gatto\scansione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18088" y="2514600"/>
            <a:ext cx="3295650" cy="3846513"/>
          </a:xfrm>
          <a:noFill/>
        </p:spPr>
      </p:pic>
    </p:spTree>
  </p:cSld>
  <p:clrMapOvr>
    <a:masterClrMapping/>
  </p:clrMapOvr>
  <p:transition spd="med" advTm="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Il topo senza nome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2071688"/>
            <a:ext cx="4040188" cy="4054475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3800" dirty="0" smtClean="0"/>
              <a:t>  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3800" dirty="0" smtClean="0"/>
              <a:t>    Mix il gatto doveva dare un nome al topo e lo chiamò </a:t>
            </a:r>
            <a:r>
              <a:rPr lang="it-IT" sz="3800" dirty="0" err="1" smtClean="0"/>
              <a:t>Mex</a:t>
            </a:r>
            <a:r>
              <a:rPr lang="it-IT" sz="3800" dirty="0" smtClean="0"/>
              <a:t>.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3800" dirty="0" smtClean="0"/>
              <a:t>    Lo chiamò così perché era un     topo messicano.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3800" dirty="0" smtClean="0"/>
              <a:t>    I due diventarono amici.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sz="32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3600" dirty="0" smtClean="0"/>
              <a:t>Elena e Emma</a:t>
            </a:r>
            <a:endParaRPr lang="it-IT" sz="3600" dirty="0"/>
          </a:p>
        </p:txBody>
      </p:sp>
      <p:pic>
        <p:nvPicPr>
          <p:cNvPr id="12292" name="Picture 2" descr="C:\Users\Admin\Desktop\Disegni cl.2 Storia di un gatto\scansione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65700" y="2514600"/>
            <a:ext cx="3400425" cy="3846513"/>
          </a:xfrm>
          <a:noFill/>
        </p:spPr>
      </p:pic>
    </p:spTree>
  </p:cSld>
  <p:clrMapOvr>
    <a:masterClrMapping/>
  </p:clrMapOvr>
  <p:transition spd="med" advTm="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Max torna a casa e…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8813"/>
            <a:ext cx="4038600" cy="4429125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  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     </a:t>
            </a:r>
            <a:r>
              <a:rPr lang="it-IT" sz="2900" dirty="0" smtClean="0"/>
              <a:t>Quando Max tolse il libro dallo scaffale, </a:t>
            </a:r>
            <a:r>
              <a:rPr lang="it-IT" sz="2900" dirty="0" err="1" smtClean="0"/>
              <a:t>sbattè</a:t>
            </a:r>
            <a:r>
              <a:rPr lang="it-IT" sz="2900" dirty="0" smtClean="0"/>
              <a:t> ripetutamente le palpebre stupefatto.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2900" dirty="0" smtClean="0"/>
              <a:t>     In un nido, fabbricato con pezzettini di carta, un minuscolo topo marrone chiaro si copriva gli occhi con le zampe.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2900" dirty="0" smtClean="0"/>
              <a:t>     Era arrivato un nuovo amico, da allora in quella casa furono in tre.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2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20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2900" dirty="0" smtClean="0"/>
              <a:t>     Edoardo e Alessandra</a:t>
            </a:r>
            <a:endParaRPr lang="it-IT" sz="2900" dirty="0"/>
          </a:p>
        </p:txBody>
      </p:sp>
      <p:pic>
        <p:nvPicPr>
          <p:cNvPr id="13316" name="Picture 2" descr="C:\Users\Admin\Desktop\Disegni cl.2 Storia di un gatto\scansione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6313" y="2214563"/>
            <a:ext cx="4038600" cy="4071937"/>
          </a:xfrm>
          <a:noFill/>
        </p:spPr>
      </p:pic>
    </p:spTree>
  </p:cSld>
  <p:clrMapOvr>
    <a:masterClrMapping/>
  </p:clrMapOvr>
  <p:transition spd="med" advTm="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</TotalTime>
  <Words>441</Words>
  <Application>Microsoft Office PowerPoint</Application>
  <PresentationFormat>Presentazione su schermo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Equinozio</vt:lpstr>
      <vt:lpstr>          Classe II sez. unica Scuola Primaria “G. Natali” Sforzacosta A. s. 2014/2015</vt:lpstr>
      <vt:lpstr>Diapositiva 2</vt:lpstr>
      <vt:lpstr>Mix sull’albero</vt:lpstr>
      <vt:lpstr>Mix sta invecchiando</vt:lpstr>
      <vt:lpstr>Mix sta invecchiando</vt:lpstr>
      <vt:lpstr>Mix è cieco</vt:lpstr>
      <vt:lpstr>Il gatto e il topo impaurito</vt:lpstr>
      <vt:lpstr>Il topo senza nome</vt:lpstr>
      <vt:lpstr>Max torna a casa e…</vt:lpstr>
      <vt:lpstr>Un ladro in casa</vt:lpstr>
      <vt:lpstr>Con gli occhi di Mex</vt:lpstr>
      <vt:lpstr>Mix di nuovo sul tetto</vt:lpstr>
      <vt:lpstr> Abbiamo capito che…  L’amicizia mette insieme mondi diversi e crea un legame inseparabile. Ora sappiamo quanto conta l’amicizia e l’amore reciproco.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 II sez. unica “Scuola Primaria “G. Natali” Sforzacosta A. s. 2014/2015</dc:title>
  <dc:creator>Admin</dc:creator>
  <cp:lastModifiedBy>.</cp:lastModifiedBy>
  <cp:revision>20</cp:revision>
  <dcterms:created xsi:type="dcterms:W3CDTF">2015-01-07T14:37:38Z</dcterms:created>
  <dcterms:modified xsi:type="dcterms:W3CDTF">2015-01-29T16:12:42Z</dcterms:modified>
</cp:coreProperties>
</file>