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5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e 3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Ovale 4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4" name="Titolo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22" name="Sottotitolo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it-IT" smtClean="0"/>
              <a:t>Fare clic per modificare lo stile del sottotitolo dello schema</a:t>
            </a:r>
            <a:endParaRPr lang="en-US"/>
          </a:p>
        </p:txBody>
      </p:sp>
      <p:sp>
        <p:nvSpPr>
          <p:cNvPr id="6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it-IT"/>
          </a:p>
        </p:txBody>
      </p:sp>
      <p:sp>
        <p:nvSpPr>
          <p:cNvPr id="7" name="Segnaposto piè di pagina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it-IT"/>
          </a:p>
        </p:txBody>
      </p:sp>
      <p:sp>
        <p:nvSpPr>
          <p:cNvPr id="8" name="Segnaposto numero diapositiva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7D628A7-CF74-4249-AD89-567C4FDE42A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piè di pagina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9BAA12-9698-4D70-A323-A5B27DDCA51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piè di pagina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13D6AE-C72C-4FA6-B80B-931CED06F0C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piè di pagina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D53B37-5437-4D1D-B8A8-4FE4D010F7B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Rettangolo 4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6" name="Ovale 5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7" name="Ovale 6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8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it-IT"/>
          </a:p>
        </p:txBody>
      </p:sp>
      <p:sp>
        <p:nvSpPr>
          <p:cNvPr id="9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it-IT"/>
          </a:p>
        </p:txBody>
      </p:sp>
      <p:sp>
        <p:nvSpPr>
          <p:cNvPr id="10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9637853-D2CF-4E63-88B4-B6803F089C1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data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piè di pagina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F6AF68-E978-4A2E-A19C-0C42B99DCF5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7165115-6685-4F32-9F7A-64730037C11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data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piè di pagina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581458-48F4-46A3-BEE0-C3CB6AA3A8E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3" name="Rettangolo 2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4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it-IT"/>
          </a:p>
        </p:txBody>
      </p:sp>
      <p:sp>
        <p:nvSpPr>
          <p:cNvPr id="5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9AB76FB-F377-4BFE-9783-EDDE004B7C6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127DD22-95A6-4297-9A04-9F49CCA901B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>
            <a:extLst/>
          </a:lstStyle>
          <a:p>
            <a:pPr indent="-283464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>
              <a:latin typeface="+mn-lt"/>
            </a:endParaRPr>
          </a:p>
        </p:txBody>
      </p:sp>
      <p:sp>
        <p:nvSpPr>
          <p:cNvPr id="6" name="Elaborazione 5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7" name="Elaborazione 6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it-IT" noProof="0" smtClean="0"/>
              <a:t>Fare clic sull'icona per inserire un'immagine</a:t>
            </a:r>
            <a:endParaRPr lang="en-US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8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it-IT"/>
          </a:p>
        </p:txBody>
      </p:sp>
      <p:sp>
        <p:nvSpPr>
          <p:cNvPr id="9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it-IT"/>
          </a:p>
        </p:txBody>
      </p:sp>
      <p:sp>
        <p:nvSpPr>
          <p:cNvPr id="10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2F763D5-0D4D-41F7-8D56-D0FE9E13139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rta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8" name="Ovale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1" name="Anello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2" name="Rettangolo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Segnaposto titolo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1033" name="Segnaposto testo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smtClean="0"/>
          </a:p>
        </p:txBody>
      </p:sp>
      <p:sp>
        <p:nvSpPr>
          <p:cNvPr id="24" name="Segnaposto data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it-IT"/>
          </a:p>
        </p:txBody>
      </p:sp>
      <p:sp>
        <p:nvSpPr>
          <p:cNvPr id="10" name="Segnaposto piè di pagina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endParaRPr lang="it-IT"/>
          </a:p>
        </p:txBody>
      </p:sp>
      <p:sp>
        <p:nvSpPr>
          <p:cNvPr id="22" name="Segnaposto numero diapositiva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 smtClean="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fld id="{5CC59D05-5920-4D8A-BF25-72517108FAF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  <p:sp>
        <p:nvSpPr>
          <p:cNvPr id="15" name="Rettangolo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57" r:id="rId2"/>
    <p:sldLayoutId id="2147483763" r:id="rId3"/>
    <p:sldLayoutId id="2147483758" r:id="rId4"/>
    <p:sldLayoutId id="2147483764" r:id="rId5"/>
    <p:sldLayoutId id="2147483759" r:id="rId6"/>
    <p:sldLayoutId id="2147483765" r:id="rId7"/>
    <p:sldLayoutId id="2147483766" r:id="rId8"/>
    <p:sldLayoutId id="2147483767" r:id="rId9"/>
    <p:sldLayoutId id="2147483760" r:id="rId10"/>
    <p:sldLayoutId id="2147483761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9pPr>
      <a:extLst/>
    </p:titleStyle>
    <p:bodyStyle>
      <a:lvl1pPr marL="365125" indent="-282575" algn="l" rtl="0" fontAlgn="base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fontAlgn="base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fontAlgn="base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fontAlgn="base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980157" y="1337152"/>
            <a:ext cx="7186415" cy="131093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400" b="1" cap="all" dirty="0">
                <a:ln/>
                <a:solidFill>
                  <a:schemeClr val="accent1"/>
                </a:solidFill>
                <a:effectLst>
                  <a:reflection blurRad="10000" stA="55000" endPos="48000" dist="500" dir="5400000" sy="-100000" algn="bl" rotWithShape="0"/>
                </a:effectLst>
                <a:latin typeface="+mn-lt"/>
              </a:rPr>
              <a:t>GIOCANDO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400" b="1" cap="all" dirty="0" err="1">
                <a:ln/>
                <a:solidFill>
                  <a:schemeClr val="accent1"/>
                </a:solidFill>
                <a:effectLst>
                  <a:reflection blurRad="10000" stA="55000" endPos="48000" dist="500" dir="5400000" sy="-100000" algn="bl" rotWithShape="0"/>
                </a:effectLst>
                <a:latin typeface="+mn-lt"/>
              </a:rPr>
              <a:t>MATEMATICA…MENTE</a:t>
            </a:r>
            <a:endParaRPr lang="it-IT" sz="4400" b="1" cap="all" dirty="0">
              <a:ln/>
              <a:solidFill>
                <a:schemeClr val="accent1"/>
              </a:solidFill>
              <a:effectLst>
                <a:reflection blurRad="10000" stA="55000" endPos="48000" dist="500" dir="5400000" sy="-100000" algn="bl" rotWithShape="0"/>
              </a:effectLst>
              <a:latin typeface="+mn-lt"/>
            </a:endParaRPr>
          </a:p>
        </p:txBody>
      </p:sp>
      <p:sp>
        <p:nvSpPr>
          <p:cNvPr id="3075" name="Sottotitolo 2"/>
          <p:cNvSpPr>
            <a:spLocks noGrp="1"/>
          </p:cNvSpPr>
          <p:nvPr>
            <p:ph type="subTitle" idx="1"/>
          </p:nvPr>
        </p:nvSpPr>
        <p:spPr>
          <a:xfrm>
            <a:off x="1600200" y="3276600"/>
            <a:ext cx="6400800" cy="1752600"/>
          </a:xfrm>
        </p:spPr>
        <p:txBody>
          <a:bodyPr>
            <a:normAutofit lnSpcReduction="10000"/>
          </a:bodyPr>
          <a:lstStyle/>
          <a:p>
            <a:pPr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it-IT" b="1" smtClean="0"/>
              <a:t>I.C. “V. Monti” </a:t>
            </a:r>
          </a:p>
          <a:p>
            <a:pPr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it-IT" b="1" smtClean="0"/>
              <a:t>Pollenza </a:t>
            </a:r>
          </a:p>
          <a:p>
            <a:pPr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it-IT" b="1" smtClean="0"/>
              <a:t>Progetto di inclusione verticale</a:t>
            </a:r>
          </a:p>
          <a:p>
            <a:pPr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it-IT" b="1" smtClean="0"/>
              <a:t>a. s. 2015-2016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it-IT" b="1" smtClean="0"/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it-IT" b="1" smtClean="0"/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it-IT" sz="2400" b="1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Immagin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81000"/>
            <a:ext cx="4267200" cy="3028950"/>
          </a:xfrm>
          <a:prstGeom prst="rect">
            <a:avLst/>
          </a:prstGeom>
          <a:noFill/>
          <a:ln w="50800">
            <a:solidFill>
              <a:srgbClr val="CCFFFF"/>
            </a:solidFill>
            <a:miter lim="800000"/>
            <a:headEnd/>
            <a:tailEnd/>
          </a:ln>
        </p:spPr>
      </p:pic>
      <p:pic>
        <p:nvPicPr>
          <p:cNvPr id="17411" name="Immagin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3" y="188913"/>
            <a:ext cx="4498975" cy="4049712"/>
          </a:xfrm>
          <a:prstGeom prst="rect">
            <a:avLst/>
          </a:prstGeom>
          <a:noFill/>
          <a:ln w="50800">
            <a:solidFill>
              <a:srgbClr val="0066FF"/>
            </a:solidFill>
            <a:miter lim="800000"/>
            <a:headEnd/>
            <a:tailEnd/>
          </a:ln>
        </p:spPr>
      </p:pic>
      <p:pic>
        <p:nvPicPr>
          <p:cNvPr id="17412" name="Immagin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89925">
            <a:off x="2555875" y="3573463"/>
            <a:ext cx="3527425" cy="3089275"/>
          </a:xfrm>
          <a:prstGeom prst="rect">
            <a:avLst/>
          </a:prstGeom>
          <a:noFill/>
          <a:ln w="38100">
            <a:solidFill>
              <a:srgbClr val="00CCFF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it-IT" sz="2400" b="1" i="1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</a:rPr>
              <a:t>SCUOLA SECONDARIA DI PRIMO GRADO</a:t>
            </a:r>
          </a:p>
        </p:txBody>
      </p:sp>
      <p:sp>
        <p:nvSpPr>
          <p:cNvPr id="9219" name="Text Box 5"/>
          <p:cNvSpPr txBox="1">
            <a:spLocks noChangeArrowheads="1"/>
          </p:cNvSpPr>
          <p:nvPr/>
        </p:nvSpPr>
        <p:spPr bwMode="auto">
          <a:xfrm>
            <a:off x="1981200" y="1143000"/>
            <a:ext cx="41767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2400" b="1">
                <a:latin typeface="Times New Roman" pitchFamily="18" charset="0"/>
              </a:rPr>
              <a:t>V. MONTI</a:t>
            </a:r>
          </a:p>
        </p:txBody>
      </p:sp>
      <p:sp>
        <p:nvSpPr>
          <p:cNvPr id="9220" name="Text Box 6"/>
          <p:cNvSpPr txBox="1">
            <a:spLocks noChangeArrowheads="1"/>
          </p:cNvSpPr>
          <p:nvPr/>
        </p:nvSpPr>
        <p:spPr bwMode="auto">
          <a:xfrm>
            <a:off x="381000" y="1676400"/>
            <a:ext cx="28797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b="1"/>
              <a:t>CLASSE 1° B</a:t>
            </a:r>
          </a:p>
        </p:txBody>
      </p:sp>
      <p:sp>
        <p:nvSpPr>
          <p:cNvPr id="9221" name="Text Box 7"/>
          <p:cNvSpPr txBox="1">
            <a:spLocks noChangeArrowheads="1"/>
          </p:cNvSpPr>
          <p:nvPr/>
        </p:nvSpPr>
        <p:spPr bwMode="auto">
          <a:xfrm>
            <a:off x="381000" y="2057400"/>
            <a:ext cx="81359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>
                <a:latin typeface="Times New Roman" pitchFamily="18" charset="0"/>
              </a:rPr>
              <a:t>Costruzione di figure piane, calcolo delle lunghezze, classificazione dei triangoli, compilazione delle tabelle </a:t>
            </a:r>
          </a:p>
        </p:txBody>
      </p:sp>
      <p:pic>
        <p:nvPicPr>
          <p:cNvPr id="9222" name="Immagine 6" descr="C:\Documents and Settings\Utente\Impostazioni locali\Temporary Internet Files\Content.Word\CAM0177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2681288"/>
            <a:ext cx="3446463" cy="4176712"/>
          </a:xfrm>
          <a:prstGeom prst="rect">
            <a:avLst/>
          </a:prstGeom>
          <a:noFill/>
          <a:ln w="50800">
            <a:solidFill>
              <a:srgbClr val="333399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Immagine 21" descr="C:\Documents and Settings\Utente\Impostazioni locali\Temporary Internet Files\Content.Word\CAM0178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620713"/>
            <a:ext cx="2447925" cy="3251200"/>
          </a:xfrm>
          <a:prstGeom prst="rect">
            <a:avLst/>
          </a:prstGeom>
          <a:noFill/>
          <a:ln w="50800">
            <a:solidFill>
              <a:srgbClr val="FF99CC"/>
            </a:solidFill>
            <a:miter lim="800000"/>
            <a:headEnd/>
            <a:tailEnd/>
          </a:ln>
        </p:spPr>
      </p:pic>
      <p:sp>
        <p:nvSpPr>
          <p:cNvPr id="10243" name="Text Box 5"/>
          <p:cNvSpPr txBox="1">
            <a:spLocks noChangeArrowheads="1"/>
          </p:cNvSpPr>
          <p:nvPr/>
        </p:nvSpPr>
        <p:spPr bwMode="auto">
          <a:xfrm>
            <a:off x="539750" y="4221163"/>
            <a:ext cx="295275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>
                <a:latin typeface="Times New Roman" pitchFamily="18" charset="0"/>
              </a:rPr>
              <a:t>Passaggi di palla in velocità al termine della costruzione  del triangolo e della compilazione delle tabelle per determinare il terzetto vincitore</a:t>
            </a:r>
            <a:endParaRPr lang="it-IT"/>
          </a:p>
        </p:txBody>
      </p:sp>
      <p:pic>
        <p:nvPicPr>
          <p:cNvPr id="10244" name="Immagine 39" descr="C:\Documents and Settings\Utente\Impostazioni locali\Temporary Internet Files\Content.Word\CAM0178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3" y="981075"/>
            <a:ext cx="4205287" cy="5589588"/>
          </a:xfrm>
          <a:prstGeom prst="rect">
            <a:avLst/>
          </a:prstGeom>
          <a:noFill/>
          <a:ln w="38100">
            <a:solidFill>
              <a:srgbClr val="FF990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4"/>
          <p:cNvSpPr txBox="1">
            <a:spLocks noChangeArrowheads="1"/>
          </p:cNvSpPr>
          <p:nvPr/>
        </p:nvSpPr>
        <p:spPr bwMode="auto">
          <a:xfrm>
            <a:off x="611188" y="549275"/>
            <a:ext cx="66976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>
                <a:latin typeface="Times New Roman" pitchFamily="18" charset="0"/>
              </a:rPr>
              <a:t>Riconoscere la valenza dei segnali stradali: gara a squadre</a:t>
            </a:r>
          </a:p>
        </p:txBody>
      </p:sp>
      <p:pic>
        <p:nvPicPr>
          <p:cNvPr id="11267" name="Immagine 10" descr="C:\Documents and Settings\Utente\Impostazioni locali\Temporary Internet Files\Content.Word\CAM017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1341438"/>
            <a:ext cx="3582987" cy="4752975"/>
          </a:xfrm>
          <a:prstGeom prst="rect">
            <a:avLst/>
          </a:prstGeom>
          <a:noFill/>
          <a:ln w="38100">
            <a:solidFill>
              <a:srgbClr val="3366FF"/>
            </a:solidFill>
            <a:miter lim="800000"/>
            <a:headEnd/>
            <a:tailEnd/>
          </a:ln>
        </p:spPr>
      </p:pic>
      <p:pic>
        <p:nvPicPr>
          <p:cNvPr id="11268" name="Immagine 4" descr="C:\Documents and Settings\Utente\Impostazioni locali\Temporary Internet Files\Content.Word\CAM0176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825" y="1196975"/>
            <a:ext cx="3251200" cy="4322763"/>
          </a:xfrm>
          <a:prstGeom prst="rect">
            <a:avLst/>
          </a:prstGeom>
          <a:noFill/>
          <a:ln w="38100">
            <a:solidFill>
              <a:srgbClr val="00CCFF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Immagine 2" descr="C:\Documents and Settings\Utente\Impostazioni locali\Temporary Internet Files\Content.Word\CAM0175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487738" y="1582738"/>
            <a:ext cx="3394075" cy="4530725"/>
          </a:xfrm>
          <a:noFill/>
          <a:ln w="38100">
            <a:solidFill>
              <a:srgbClr val="FFCC00"/>
            </a:solidFill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4"/>
          <p:cNvSpPr txBox="1">
            <a:spLocks noChangeArrowheads="1"/>
          </p:cNvSpPr>
          <p:nvPr/>
        </p:nvSpPr>
        <p:spPr bwMode="auto">
          <a:xfrm>
            <a:off x="468313" y="620713"/>
            <a:ext cx="2447925" cy="77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b="1"/>
              <a:t>CLASSE 1° A</a:t>
            </a:r>
          </a:p>
          <a:p>
            <a:pPr>
              <a:spcBef>
                <a:spcPct val="50000"/>
              </a:spcBef>
            </a:pPr>
            <a:endParaRPr lang="it-IT"/>
          </a:p>
        </p:txBody>
      </p:sp>
      <p:pic>
        <p:nvPicPr>
          <p:cNvPr id="13315" name="Immagin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250" y="1196975"/>
            <a:ext cx="5761038" cy="4300538"/>
          </a:xfrm>
          <a:prstGeom prst="rect">
            <a:avLst/>
          </a:prstGeom>
          <a:noFill/>
          <a:ln w="50800">
            <a:solidFill>
              <a:srgbClr val="CC99FF"/>
            </a:solidFill>
            <a:miter lim="800000"/>
            <a:headEnd/>
            <a:tailEnd/>
          </a:ln>
        </p:spPr>
      </p:pic>
      <p:sp>
        <p:nvSpPr>
          <p:cNvPr id="13316" name="Text Box 6"/>
          <p:cNvSpPr txBox="1">
            <a:spLocks noChangeArrowheads="1"/>
          </p:cNvSpPr>
          <p:nvPr/>
        </p:nvSpPr>
        <p:spPr bwMode="auto">
          <a:xfrm>
            <a:off x="323850" y="5734050"/>
            <a:ext cx="7848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>
                <a:latin typeface="Times New Roman" pitchFamily="18" charset="0"/>
              </a:rPr>
              <a:t>Ad ogni gruppo viene assegnato un percorso e ciascun componente dovrà percorrerlo</a:t>
            </a:r>
            <a:r>
              <a:rPr lang="it-IT"/>
              <a:t>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4"/>
          <p:cNvSpPr txBox="1">
            <a:spLocks noChangeArrowheads="1"/>
          </p:cNvSpPr>
          <p:nvPr/>
        </p:nvSpPr>
        <p:spPr bwMode="auto">
          <a:xfrm>
            <a:off x="539750" y="620713"/>
            <a:ext cx="74882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>
                <a:latin typeface="Times New Roman" pitchFamily="18" charset="0"/>
              </a:rPr>
              <a:t>Ogni alunno effettua una gara di velocità mentre un compagno misura il tempo con il cronometro</a:t>
            </a:r>
            <a:r>
              <a:rPr lang="it-IT"/>
              <a:t> </a:t>
            </a:r>
          </a:p>
        </p:txBody>
      </p:sp>
      <p:pic>
        <p:nvPicPr>
          <p:cNvPr id="14339" name="Immagine 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87450" y="1484313"/>
            <a:ext cx="6527800" cy="4873625"/>
          </a:xfrm>
          <a:noFill/>
          <a:ln w="50800">
            <a:solidFill>
              <a:srgbClr val="99CC00"/>
            </a:solidFill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Immagin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50" y="692150"/>
            <a:ext cx="6972300" cy="4286250"/>
          </a:xfrm>
          <a:prstGeom prst="rect">
            <a:avLst/>
          </a:prstGeom>
          <a:noFill/>
          <a:ln w="50800">
            <a:solidFill>
              <a:schemeClr val="hlink"/>
            </a:solidFill>
            <a:miter lim="800000"/>
            <a:headEnd/>
            <a:tailEnd/>
          </a:ln>
        </p:spPr>
      </p:pic>
      <p:sp>
        <p:nvSpPr>
          <p:cNvPr id="15363" name="Text Box 5"/>
          <p:cNvSpPr txBox="1">
            <a:spLocks noChangeArrowheads="1"/>
          </p:cNvSpPr>
          <p:nvPr/>
        </p:nvSpPr>
        <p:spPr bwMode="auto">
          <a:xfrm>
            <a:off x="323850" y="5229225"/>
            <a:ext cx="75612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>
                <a:latin typeface="Times New Roman" pitchFamily="18" charset="0"/>
              </a:rPr>
              <a:t>I ragazzi misurano con il metro la lunghezza del percorso e riportano i dati nelle tabelle</a:t>
            </a:r>
            <a:r>
              <a:rPr lang="it-IT"/>
              <a:t>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4"/>
          <p:cNvSpPr txBox="1">
            <a:spLocks noChangeArrowheads="1"/>
          </p:cNvSpPr>
          <p:nvPr/>
        </p:nvSpPr>
        <p:spPr bwMode="auto">
          <a:xfrm>
            <a:off x="539750" y="404813"/>
            <a:ext cx="75612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>
                <a:latin typeface="Times New Roman" pitchFamily="18" charset="0"/>
              </a:rPr>
              <a:t>A ciascun gruppo viene chiesto di rappresentare con il corpo gli angoli: retto, piatto, giro, acuto e ottuso</a:t>
            </a:r>
            <a:r>
              <a:rPr lang="it-IT"/>
              <a:t> </a:t>
            </a:r>
          </a:p>
        </p:txBody>
      </p:sp>
      <p:pic>
        <p:nvPicPr>
          <p:cNvPr id="16387" name="Immagin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760278">
            <a:off x="395288" y="1341438"/>
            <a:ext cx="4138612" cy="3427412"/>
          </a:xfrm>
          <a:prstGeom prst="rect">
            <a:avLst/>
          </a:prstGeom>
          <a:noFill/>
          <a:ln w="5080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6388" name="Immagin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51500">
            <a:off x="4572000" y="1412875"/>
            <a:ext cx="4071938" cy="3340100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16389" name="Immagin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9975" y="4149725"/>
            <a:ext cx="3744913" cy="2513013"/>
          </a:xfrm>
          <a:prstGeom prst="rect">
            <a:avLst/>
          </a:prstGeom>
          <a:noFill/>
          <a:ln w="38100">
            <a:solidFill>
              <a:srgbClr val="FF0066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zio">
  <a:themeElements>
    <a:clrScheme name="Solstizio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zio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zio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10</TotalTime>
  <Words>148</Words>
  <Application>Microsoft Office PowerPoint</Application>
  <PresentationFormat>Presentazione su schermo (4:3)</PresentationFormat>
  <Paragraphs>18</Paragraphs>
  <Slides>10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7" baseType="lpstr">
      <vt:lpstr>Arial</vt:lpstr>
      <vt:lpstr>Gill Sans MT</vt:lpstr>
      <vt:lpstr>Wingdings 2</vt:lpstr>
      <vt:lpstr>Verdana</vt:lpstr>
      <vt:lpstr>Calibri</vt:lpstr>
      <vt:lpstr>Times New Roman</vt:lpstr>
      <vt:lpstr>Solstizio</vt:lpstr>
      <vt:lpstr>Diapositiva 1</vt:lpstr>
      <vt:lpstr>SCUOLA SECONDARIA DI PRIMO GRADO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.</cp:lastModifiedBy>
  <cp:revision>10</cp:revision>
  <cp:lastPrinted>1601-01-01T00:00:00Z</cp:lastPrinted>
  <dcterms:created xsi:type="dcterms:W3CDTF">1601-01-01T00:00:00Z</dcterms:created>
  <dcterms:modified xsi:type="dcterms:W3CDTF">2016-08-13T15:07:41Z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