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1" r:id="rId14"/>
    <p:sldId id="302" r:id="rId15"/>
    <p:sldId id="303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33CC"/>
    <a:srgbClr val="00FF00"/>
    <a:srgbClr val="6600CC"/>
    <a:srgbClr val="008000"/>
    <a:srgbClr val="CC3399"/>
    <a:srgbClr val="FF3300"/>
    <a:srgbClr val="D2A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DCC92D-1579-4580-8716-51840C798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064228-5482-43A7-9772-FB93B5521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0F6978-2C82-4DBF-AFFD-34018D8F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E10356-CA50-48E2-87A5-10EF229F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F4219B-4D0A-45E0-A21C-BBBF537E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8F694-6280-4865-9FEE-C39EBDF47CF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657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CD3E-546D-4800-B282-50A9E95D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C610D0-F12B-485F-BD75-6F554A3E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751084-5E82-4F57-ADD2-2BB48F7C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072031-C813-4904-8998-5AB67242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EDE01F-9174-4356-9057-43026B94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EBC9A-53D7-4C5C-A1E5-F54EA43129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281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61DD5C0-6D1D-498B-AA9A-839EDAA86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F246E2-7D95-4CBD-9089-6702E0DD3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35F92D-095B-488A-AE3B-8B902953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BB69C0-1AE0-44AB-A0B3-A316B217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72F31A-9327-4C0A-9040-A5AE3F6F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A7408-78DD-4157-B397-5136D894F3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942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FABF25-916E-4ECA-A61F-7EA690F6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online 2">
            <a:extLst>
              <a:ext uri="{FF2B5EF4-FFF2-40B4-BE49-F238E27FC236}">
                <a16:creationId xmlns:a16="http://schemas.microsoft.com/office/drawing/2014/main" id="{8A77A8DD-C159-46E6-AB00-F08859E391FF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C9FE6C-4822-4248-91B2-8BBEFC47F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0CB095-E948-42D1-B9F7-8D826675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3FBC65-A3A5-4387-B2C6-5B42963E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B2C02F-990D-4605-9146-2ABB73AD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1AEB53-B83D-459B-9F57-C57D31000AA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48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31130A-D405-40B2-9B48-59E16087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551FE8-8C19-4DEA-ABA0-630287FBC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591325-4AB9-4D91-9C6F-0FDF8019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8925A9-6729-48A8-8580-20AA4DFA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55E43F-9018-48F9-9471-B362091D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A275-72C2-4A13-BB54-D1E4B04CF3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23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A3C33B-25CA-493D-9D6F-87D176DD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679BDC-4875-4B36-A98F-438EADAEB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6B1F6E-50E8-4D4C-B8B1-66E2A821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ADB33C-DE85-4FD0-B28C-EE548EB4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11C32B-0C99-4315-9768-8411AC96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B3805-2A07-43FB-912F-46E03D16888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646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92E4B-F3AB-4C17-80DF-80948692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0380E1-44E9-4F38-9782-3B1CA4793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2C5391-B218-463D-A364-CDA5744EB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AC6AD1-020D-440A-801A-FC40C244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9CC87C-53A0-4F40-8AFD-09ADC8AE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15E6CD-5ACB-4B33-B7E2-9D7ACAF6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69DA0-E435-4535-9B64-633C90A0C5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665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BD7F8-9B3C-4372-A493-6B2C6220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57F892-F637-4C20-B233-3A1D4B383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BFD9EC-BCE6-4010-B3F7-FBB90F49E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3B86D82-EF27-4515-994C-952A08CA7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CA1173-C1E7-469C-B517-5A54CB64C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56AA710-A5AE-4C03-B191-6E158FF7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E5D75E-0840-4EEA-8A01-78FF68FC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FB448D-DEB4-4F37-A9AB-65E2F58C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B17B4-4FFE-4922-8D49-18D895FF79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375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802784-21E2-4004-A43D-50900D8C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A191CC9-C609-4F46-831B-45C2314A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FC8477-2AC5-40BA-ACF8-FE2DB826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83E071-C398-446E-A790-6D34A790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B791A-AF72-45C0-BFA1-CF02C49719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736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9A1E9C2-4801-493B-9EB8-D8709AF4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2E2ACF-09E6-4AC2-A958-CBB8E1F4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0AAA21-CF01-4C1C-9125-9732414E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1E641-67EF-4F3D-9B30-FFAC9C52DF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055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06D3B1-E2AE-4F3A-91EE-A154CF4F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5677DB-6821-4E6F-A83C-59B099CA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C72596-1899-454F-A78C-18EA1F45D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B1B8FF-3EF9-41D5-A0B6-1E15D31D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0FC91B-3564-4D7A-8387-9E46B984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9BA525-2112-44D4-8922-BF69B4F1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A1FB7-F3AD-4B3E-AEF1-BC252057E8D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813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F7F66D-C8AB-4BC0-B15B-0B3C7AFB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4EA1493-69EC-4262-A181-FFB9DB8BB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8A7870-1A2A-4BE3-8324-9404319BB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CB14F3-DE96-4A85-BADD-129213D3C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BD0B7C-F610-49A3-B6DD-2D35AFF7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B642BA-852B-490D-87B8-26FFEB8B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BEB58-86BF-4F42-ABB9-8515A0E47F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376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6B02F4-BBD6-45C7-8030-99EA9AD8F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FF2684-6A63-49CA-85FF-CABE463D9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E6C22D-9EE2-4FF6-A576-3B628FE1E0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4E7ED73-4055-46D7-9594-CA55B69BCE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5CA88C-A3D7-4C0A-BEFD-2F33D42748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D825B4-40EB-4488-8021-08498E9795D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>
            <a:extLst>
              <a:ext uri="{FF2B5EF4-FFF2-40B4-BE49-F238E27FC236}">
                <a16:creationId xmlns:a16="http://schemas.microsoft.com/office/drawing/2014/main" id="{C9C84784-8832-4EE1-96CC-D41ED93048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-1600200" y="2667000"/>
            <a:ext cx="5486400" cy="10668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it-IT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>
                    <a:alpha val="96001"/>
                  </a:schemeClr>
                </a:soli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ACCOGLIAMOCI</a:t>
            </a:r>
          </a:p>
        </p:txBody>
      </p:sp>
      <p:sp>
        <p:nvSpPr>
          <p:cNvPr id="4101" name="WordArt 5">
            <a:extLst>
              <a:ext uri="{FF2B5EF4-FFF2-40B4-BE49-F238E27FC236}">
                <a16:creationId xmlns:a16="http://schemas.microsoft.com/office/drawing/2014/main" id="{28D53E5A-A05D-4E37-8D8E-FDAB0DD243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30891">
            <a:off x="1828800" y="609600"/>
            <a:ext cx="7007225" cy="26654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3600" b="1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>
                        <a:alpha val="64999"/>
                      </a:srgbClr>
                    </a:gs>
                    <a:gs pos="100000">
                      <a:srgbClr val="009999"/>
                    </a:gs>
                  </a:gsLst>
                  <a:lin ang="5169109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FORME </a:t>
            </a:r>
          </a:p>
          <a:p>
            <a:pPr algn="ctr"/>
            <a:r>
              <a:rPr lang="it-IT" sz="3600" b="1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>
                        <a:alpha val="64999"/>
                      </a:srgbClr>
                    </a:gs>
                    <a:gs pos="100000">
                      <a:srgbClr val="009999"/>
                    </a:gs>
                  </a:gsLst>
                  <a:lin ang="5169109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DELLA GENTILEZZA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BC882E6-B848-4DF0-B3C9-222D7901ED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3657600"/>
            <a:ext cx="7467600" cy="2133600"/>
          </a:xfrm>
        </p:spPr>
        <p:txBody>
          <a:bodyPr anchor="ctr"/>
          <a:lstStyle/>
          <a:p>
            <a:r>
              <a:rPr lang="it-IT" altLang="it-IT" sz="4000"/>
              <a:t>I.C. “V. Monti”</a:t>
            </a:r>
            <a:br>
              <a:rPr lang="it-IT" altLang="it-IT" sz="4000"/>
            </a:br>
            <a:r>
              <a:rPr lang="it-IT" altLang="it-IT" sz="4000"/>
              <a:t>PROGETTO DI INCLUSIONE</a:t>
            </a:r>
            <a:br>
              <a:rPr lang="it-IT" altLang="it-IT" sz="4000"/>
            </a:br>
            <a:r>
              <a:rPr lang="it-IT" altLang="it-IT" sz="4000"/>
              <a:t>A.S. 2017-2018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163F5DF-5A08-4F8F-9D89-2A641A8D5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“Gioco delle emozioni”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26EC835-D2C2-4337-A9CD-015B7F967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altLang="it-IT" sz="2800"/>
              <a:t>Ciascun alunno doveva mimare un’emozione in vari modi (solo col viso, coi gesti o col corpo), non si poteva parlare.</a:t>
            </a:r>
          </a:p>
          <a:p>
            <a:pPr>
              <a:buFontTx/>
              <a:buNone/>
            </a:pPr>
            <a:r>
              <a:rPr lang="it-IT" altLang="it-IT" sz="2800"/>
              <a:t>Gli altri bambini alzavano la paletta dell’emozione che secondo loro veniva rappresentata in quel momento. La squadra che indovinava più emozioni vinceva la sfida. Questo gioco è servito molto per far riflettere i bambini sull’importanza del corpo e della gestualità per esprimere le proprie emozioni.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AutoShape 10">
            <a:extLst>
              <a:ext uri="{FF2B5EF4-FFF2-40B4-BE49-F238E27FC236}">
                <a16:creationId xmlns:a16="http://schemas.microsoft.com/office/drawing/2014/main" id="{B32D9BCE-651F-4162-A9CF-AAD6FDD9A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81000"/>
            <a:ext cx="3657600" cy="2286000"/>
          </a:xfrm>
          <a:prstGeom prst="wedgeEllipseCallout">
            <a:avLst>
              <a:gd name="adj1" fmla="val -69009"/>
              <a:gd name="adj2" fmla="val 14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 sz="1000"/>
          </a:p>
          <a:p>
            <a:pPr algn="ctr"/>
            <a:r>
              <a:rPr lang="it-IT" altLang="it-IT" sz="1000"/>
              <a:t>“LA </a:t>
            </a:r>
            <a:r>
              <a:rPr lang="it-IT" altLang="it-IT" sz="1000" b="1"/>
              <a:t>RABBIA</a:t>
            </a:r>
            <a:r>
              <a:rPr lang="it-IT" altLang="it-IT" sz="1000"/>
              <a:t> MI FA ESSERE SGARBATO, AGITATO, IMPAZIENTE E BRONTOLONE</a:t>
            </a:r>
          </a:p>
          <a:p>
            <a:pPr algn="ctr"/>
            <a:r>
              <a:rPr lang="it-IT" altLang="it-IT" sz="1000"/>
              <a:t>… MI FA GRIDARE, MI FA CAMBIARE VOCE, MI</a:t>
            </a:r>
            <a:r>
              <a:rPr lang="it-IT" altLang="it-IT"/>
              <a:t> </a:t>
            </a:r>
            <a:r>
              <a:rPr lang="it-IT" altLang="it-IT" sz="1000"/>
              <a:t>FA DIRE BRUTTE PAROLE, MI FA STRINGERE I PUGNI E MI FA VENIRE VOGLIA DI STARE SOLO”.</a:t>
            </a:r>
          </a:p>
        </p:txBody>
      </p:sp>
      <p:pic>
        <p:nvPicPr>
          <p:cNvPr id="22544" name="Picture 16">
            <a:extLst>
              <a:ext uri="{FF2B5EF4-FFF2-40B4-BE49-F238E27FC236}">
                <a16:creationId xmlns:a16="http://schemas.microsoft.com/office/drawing/2014/main" id="{B10835DC-F547-4CBE-B54A-4B89A2CA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4572000" cy="34290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5" name="Picture 17">
            <a:extLst>
              <a:ext uri="{FF2B5EF4-FFF2-40B4-BE49-F238E27FC236}">
                <a16:creationId xmlns:a16="http://schemas.microsoft.com/office/drawing/2014/main" id="{DA34A822-886F-41A8-B24E-D66AD912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657600" cy="2743200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97BCB6D-8B3D-4FBF-B043-5A3F25583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1800"/>
              <a:t>Dopo aver fatto numerosi esempi ho diviso la lavagna in due colonne: </a:t>
            </a:r>
            <a:br>
              <a:rPr lang="it-IT" altLang="it-IT" sz="1800"/>
            </a:br>
            <a:r>
              <a:rPr lang="it-IT" altLang="it-IT" sz="1800"/>
              <a:t>“</a:t>
            </a:r>
            <a:r>
              <a:rPr lang="it-IT" altLang="it-IT" sz="1800" u="sng"/>
              <a:t>le cose che mi fanno stare bene</a:t>
            </a:r>
            <a:r>
              <a:rPr lang="it-IT" altLang="it-IT" sz="1800"/>
              <a:t>” e “</a:t>
            </a:r>
            <a:r>
              <a:rPr lang="it-IT" altLang="it-IT" sz="1800" u="sng"/>
              <a:t>le cose che mi fanno stare male</a:t>
            </a:r>
            <a:r>
              <a:rPr lang="it-IT" altLang="it-IT" sz="1800"/>
              <a:t>”.</a:t>
            </a:r>
            <a:br>
              <a:rPr lang="it-IT" altLang="it-IT" sz="1800"/>
            </a:br>
            <a:r>
              <a:rPr lang="it-IT" altLang="it-IT" sz="1800"/>
              <a:t> Ogni bambino, pensando al proprio vissuto scolastico, ha espresso il suo pensiero ricordando episodi avvenuti in classe.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C6192DA-5757-48D9-85D8-1E93D9DB2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it-IT" altLang="it-IT"/>
              <a:t>I bambini hanno la possibilità di scrivere ogni giorno quello che li fa stare bene o male a scuola.</a:t>
            </a:r>
          </a:p>
          <a:p>
            <a:pPr>
              <a:buFontTx/>
              <a:buNone/>
            </a:pPr>
            <a:endParaRPr lang="it-IT" altLang="it-IT"/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1C4AEF9E-60FC-43EE-B50A-079669E21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867400" cy="3446463"/>
          </a:xfrm>
          <a:prstGeom prst="rect">
            <a:avLst/>
          </a:prstGeom>
          <a:noFill/>
          <a:ln w="76200" cmpd="thickThin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2260D77-FD56-44D9-A5F8-5C08A715F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Classe 4° B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644149E-AA55-4530-9121-19E869AAB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295400"/>
            <a:ext cx="4038600" cy="2438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altLang="it-IT" sz="2000"/>
              <a:t>Fin dall’inizio dell’anno i bambini hanno letto testi e studiato poesie riguardanti la gentilezza…inoltre con cadenza settimanale ognuno scriveva una lettera ad un compagno…per dirgli cosa apprezzava di lui</a:t>
            </a:r>
          </a:p>
        </p:txBody>
      </p:sp>
      <p:pic>
        <p:nvPicPr>
          <p:cNvPr id="81925" name="Picture 5">
            <a:extLst>
              <a:ext uri="{FF2B5EF4-FFF2-40B4-BE49-F238E27FC236}">
                <a16:creationId xmlns:a16="http://schemas.microsoft.com/office/drawing/2014/main" id="{2E5F7D51-3A2B-4A33-B1EB-2EBE03A0D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665538" cy="4724400"/>
          </a:xfrm>
          <a:prstGeom prst="rect">
            <a:avLst/>
          </a:prstGeom>
          <a:noFill/>
          <a:ln w="69850" cmpd="thinThick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7" name="Picture 7">
            <a:extLst>
              <a:ext uri="{FF2B5EF4-FFF2-40B4-BE49-F238E27FC236}">
                <a16:creationId xmlns:a16="http://schemas.microsoft.com/office/drawing/2014/main" id="{EBEC6084-2F2A-40EA-B5B4-8C9D1F190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339975" cy="32766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>
            <a:extLst>
              <a:ext uri="{FF2B5EF4-FFF2-40B4-BE49-F238E27FC236}">
                <a16:creationId xmlns:a16="http://schemas.microsoft.com/office/drawing/2014/main" id="{D82993EF-37E0-4223-9044-D772A61A4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4114800" cy="2468563"/>
          </a:xfrm>
          <a:prstGeom prst="rect">
            <a:avLst/>
          </a:prstGeom>
          <a:noFill/>
          <a:ln w="76200" cmpd="dbl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9" name="Picture 5">
            <a:extLst>
              <a:ext uri="{FF2B5EF4-FFF2-40B4-BE49-F238E27FC236}">
                <a16:creationId xmlns:a16="http://schemas.microsoft.com/office/drawing/2014/main" id="{B966F34D-BF8F-4235-A00D-2BEF7958D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651125" cy="44196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0" name="Picture 6">
            <a:extLst>
              <a:ext uri="{FF2B5EF4-FFF2-40B4-BE49-F238E27FC236}">
                <a16:creationId xmlns:a16="http://schemas.microsoft.com/office/drawing/2014/main" id="{0F6ACAB9-65DD-4526-85F0-6C14A54B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2149475" cy="35814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3" name="Rectangle 9">
            <a:extLst>
              <a:ext uri="{FF2B5EF4-FFF2-40B4-BE49-F238E27FC236}">
                <a16:creationId xmlns:a16="http://schemas.microsoft.com/office/drawing/2014/main" id="{2B7DFDAE-7F7F-42ED-A97E-7B05474687C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304800"/>
            <a:ext cx="5562600" cy="21336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z="2800"/>
              <a:t>Abbiamo lavorato in piccoli gruppi per riflettere e raccontare come viviamo i nostri rapporti con gli altri, con gli animali e la natura.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>
            <a:extLst>
              <a:ext uri="{FF2B5EF4-FFF2-40B4-BE49-F238E27FC236}">
                <a16:creationId xmlns:a16="http://schemas.microsoft.com/office/drawing/2014/main" id="{4136A8C7-667F-465F-8B91-F4C1D8BE3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0" y="304800"/>
            <a:ext cx="2667000" cy="58213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altLang="it-IT"/>
              <a:t>   Alla fine dell’anno abbiamo realizzato degli smile emoticon per donare un messaggio gentile ad un amico o un’amica!</a:t>
            </a:r>
          </a:p>
        </p:txBody>
      </p:sp>
      <p:pic>
        <p:nvPicPr>
          <p:cNvPr id="84996" name="Picture 4">
            <a:extLst>
              <a:ext uri="{FF2B5EF4-FFF2-40B4-BE49-F238E27FC236}">
                <a16:creationId xmlns:a16="http://schemas.microsoft.com/office/drawing/2014/main" id="{C8173D44-C387-4F89-84A9-A1A0E1002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6066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8" name="Picture 6">
            <a:extLst>
              <a:ext uri="{FF2B5EF4-FFF2-40B4-BE49-F238E27FC236}">
                <a16:creationId xmlns:a16="http://schemas.microsoft.com/office/drawing/2014/main" id="{93FD4197-316A-4C36-BF78-3D1CC24C1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6066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0" name="Picture 8">
            <a:extLst>
              <a:ext uri="{FF2B5EF4-FFF2-40B4-BE49-F238E27FC236}">
                <a16:creationId xmlns:a16="http://schemas.microsoft.com/office/drawing/2014/main" id="{78E42B63-59D7-4F90-BC55-686EC3C37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724150" cy="28003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1" name="Picture 9">
            <a:extLst>
              <a:ext uri="{FF2B5EF4-FFF2-40B4-BE49-F238E27FC236}">
                <a16:creationId xmlns:a16="http://schemas.microsoft.com/office/drawing/2014/main" id="{4CD5D2A9-619C-484F-9573-16A7060A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971800" cy="270510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WordArt 6" descr="Linee verticali ravvicinate">
            <a:extLst>
              <a:ext uri="{FF2B5EF4-FFF2-40B4-BE49-F238E27FC236}">
                <a16:creationId xmlns:a16="http://schemas.microsoft.com/office/drawing/2014/main" id="{05E7A915-6253-4A60-9187-5098D419BE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685800"/>
            <a:ext cx="7010400" cy="518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9653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Scuola Primaria </a:t>
            </a:r>
          </a:p>
          <a:p>
            <a:pPr algn="ctr"/>
            <a:r>
              <a:rPr lang="it-IT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"Carlo Urbani"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4DF6DEF-85C1-4EE7-9761-92CBA5A9F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Classe 1° A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357E977-4D77-400D-A0DC-D0AC1E472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it-IT" altLang="it-IT"/>
              <a:t>Le buone maniere,così come la gentilezza possono essere imparate fin da piccoli, esattamente come avviene con altre “discipline”.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altLang="it-IT"/>
              <a:t>La gentilezza si può insegnare non solo attraverso parole, perchè i bambini imparano anche osservando i gesti e gli esempi che quotidianamente gli adulti propongono loro.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2CBFE0B5-78A1-4654-880C-005C08F6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943350" cy="579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D0D8E434-CDFB-4D0C-B239-06C3A9164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856">
            <a:off x="4419600" y="533400"/>
            <a:ext cx="4400550" cy="5867400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717CC277-B84B-4236-9909-75D8DAC7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86300" cy="624840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E88D63BE-F2B2-4341-9500-356B4C65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257550" cy="4343400"/>
          </a:xfrm>
          <a:prstGeom prst="rect">
            <a:avLst/>
          </a:prstGeom>
          <a:noFill/>
          <a:ln w="76200" cmpd="thickThin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02F3CA3-9A11-40E5-9886-D30591DD9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br>
              <a:rPr lang="it-IT" altLang="it-IT" sz="2800" i="1"/>
            </a:br>
            <a:endParaRPr lang="it-IT" altLang="it-IT" sz="2800" i="1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8FFC74-256E-4152-BB95-92CD32723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it-IT" altLang="it-IT" sz="2400" i="1"/>
          </a:p>
          <a:p>
            <a:pPr algn="ctr">
              <a:buFontTx/>
              <a:buNone/>
            </a:pPr>
            <a:endParaRPr lang="it-IT" altLang="it-IT" sz="2400" i="1"/>
          </a:p>
          <a:p>
            <a:pPr algn="ctr">
              <a:buFontTx/>
              <a:buNone/>
            </a:pPr>
            <a:endParaRPr lang="it-IT" altLang="it-IT" sz="2400" i="1"/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C1D74A8E-386D-4667-8AF2-7DD4D9967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85800"/>
            <a:ext cx="8382000" cy="48768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45000"/>
              </a:lnSpc>
              <a:spcBef>
                <a:spcPct val="20000"/>
              </a:spcBef>
            </a:pPr>
            <a:endParaRPr lang="it-IT" altLang="it-IT"/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DA04FD92-91AC-419D-A3AE-3BA653326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28800"/>
            <a:ext cx="35814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5000"/>
              </a:lnSpc>
              <a:spcBef>
                <a:spcPct val="50000"/>
              </a:spcBef>
            </a:pPr>
            <a:r>
              <a:rPr lang="it-IT" altLang="it-IT" sz="2000"/>
              <a:t>“Per quanto piccolo, nessun atto di gentilezza è sprecato” </a:t>
            </a:r>
          </a:p>
          <a:p>
            <a:pPr algn="r">
              <a:spcBef>
                <a:spcPct val="50000"/>
              </a:spcBef>
            </a:pPr>
            <a:endParaRPr lang="it-IT" altLang="it-IT" sz="2000"/>
          </a:p>
          <a:p>
            <a:pPr algn="r">
              <a:spcBef>
                <a:spcPct val="50000"/>
              </a:spcBef>
            </a:pPr>
            <a:r>
              <a:rPr lang="it-IT" altLang="it-IT"/>
              <a:t>Esopo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736A474-C068-48BA-AAF2-18736DC68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Classe 1° B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E9031F7-E909-4E86-B616-176B3173A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it-IT" altLang="it-IT" sz="1600"/>
              <a:t>I bambini, servendosi di un gomitolo di lana e attraverso il circle time, hanno costruito una rete: ogni bambino si presentava e sceglieva un compagno a cui poi passava il gomitolo, tenendone per sé un capo, </a:t>
            </a:r>
            <a:r>
              <a:rPr lang="it-IT" altLang="it-IT" sz="1600" b="1" u="sng"/>
              <a:t>cercando caratteristiche positive del compagno</a:t>
            </a:r>
            <a:r>
              <a:rPr lang="it-IT" altLang="it-IT" sz="1600"/>
              <a:t> per motivare la sua scelta. I bambini hanno continuato a giocare in questo modo fino al coinvolgimento di tutti i compagni. Il risultato finale è stata </a:t>
            </a:r>
          </a:p>
          <a:p>
            <a:pPr algn="ctr">
              <a:buFontTx/>
              <a:buNone/>
            </a:pPr>
            <a:r>
              <a:rPr lang="it-IT" altLang="it-IT" sz="1600"/>
              <a:t>“LA RETE DEL NOSTRO CUORE” che poi è stata riprodotta su un cartellone:</a:t>
            </a:r>
            <a:r>
              <a:rPr lang="it-IT" altLang="it-IT"/>
              <a:t> </a:t>
            </a:r>
          </a:p>
          <a:p>
            <a:pPr algn="ctr">
              <a:buFontTx/>
              <a:buNone/>
            </a:pPr>
            <a:endParaRPr lang="it-IT" altLang="it-IT"/>
          </a:p>
        </p:txBody>
      </p:sp>
      <p:pic>
        <p:nvPicPr>
          <p:cNvPr id="30724" name="Picture 4" descr="20171205_112244">
            <a:extLst>
              <a:ext uri="{FF2B5EF4-FFF2-40B4-BE49-F238E27FC236}">
                <a16:creationId xmlns:a16="http://schemas.microsoft.com/office/drawing/2014/main" id="{C32F0352-7519-4D1A-B9E3-E0B44CF73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562600" cy="3136900"/>
          </a:xfrm>
          <a:prstGeom prst="rect">
            <a:avLst/>
          </a:prstGeom>
          <a:noFill/>
          <a:ln w="85725" cmpd="tri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808D2CB-6FCC-4EA9-806E-BEE1062BD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477962"/>
          </a:xfrm>
        </p:spPr>
        <p:txBody>
          <a:bodyPr/>
          <a:lstStyle/>
          <a:p>
            <a:r>
              <a:rPr lang="it-IT" altLang="it-IT" sz="1600"/>
              <a:t>I bambini in circle time sono stati coinvolti e guidati a trovare “parole gentili” di uso quotidiano e a raccontare esperienze personali in cui le hanno utilizzate. Queste parole sono state raccolte e utilizzate per la costruzione del calendario dell’avvento impostato sul </a:t>
            </a:r>
            <a:r>
              <a:rPr lang="it-IT" altLang="it-IT" sz="1600" b="1" u="sng"/>
              <a:t>tema della gentilezza</a:t>
            </a:r>
            <a:r>
              <a:rPr lang="it-IT" altLang="it-IT" sz="1600"/>
              <a:t>.</a:t>
            </a:r>
            <a:r>
              <a:rPr lang="it-IT" altLang="it-IT" sz="4000"/>
              <a:t> </a:t>
            </a:r>
          </a:p>
        </p:txBody>
      </p:sp>
      <p:pic>
        <p:nvPicPr>
          <p:cNvPr id="31748" name="Picture 4" descr="20180109_113423">
            <a:extLst>
              <a:ext uri="{FF2B5EF4-FFF2-40B4-BE49-F238E27FC236}">
                <a16:creationId xmlns:a16="http://schemas.microsoft.com/office/drawing/2014/main" id="{A9E06609-AA74-4530-8150-2E3AC2259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994025" cy="47545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20171221_113314">
            <a:extLst>
              <a:ext uri="{FF2B5EF4-FFF2-40B4-BE49-F238E27FC236}">
                <a16:creationId xmlns:a16="http://schemas.microsoft.com/office/drawing/2014/main" id="{2AABF529-9B30-4806-A1ED-8FF8524A3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76500"/>
            <a:ext cx="5562600" cy="3543300"/>
          </a:xfrm>
          <a:prstGeom prst="rect">
            <a:avLst/>
          </a:prstGeom>
          <a:noFill/>
          <a:ln w="4445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340976F8-FBC6-421F-B10D-3290DAA12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buFontTx/>
              <a:buNone/>
            </a:pPr>
            <a:r>
              <a:rPr lang="it-IT" altLang="it-IT" sz="2000"/>
              <a:t>Gli alunni hanno realizzato il Crucikind, un cruciverba formato da parole "gentili" da utilizzare con le persone che ci sono accanto. I bambini hanno costruito il CRUCIKIND partendo dalla parola "GENTILEZZA", hanno poi pensato ad altre parole gentili da inserire e infine hanno scritto le definizioni. Per la realizzazione del cruciverba sono stati utilizzati tappi di plastica riciclati dalle confezioni di latte e di succo di frutta. Il Crucikind verrà tradotto in tre lingue (rumeno, cinese, lingua parlata in Nuova Guinea) valorizzando le culture diverse presenti all’interno della classe.</a:t>
            </a:r>
          </a:p>
          <a:p>
            <a:pPr algn="just">
              <a:buFontTx/>
              <a:buNone/>
            </a:pPr>
            <a:endParaRPr lang="it-IT" altLang="it-IT" sz="2000"/>
          </a:p>
        </p:txBody>
      </p:sp>
      <p:pic>
        <p:nvPicPr>
          <p:cNvPr id="32772" name="Picture 4" descr="20180305_163908">
            <a:extLst>
              <a:ext uri="{FF2B5EF4-FFF2-40B4-BE49-F238E27FC236}">
                <a16:creationId xmlns:a16="http://schemas.microsoft.com/office/drawing/2014/main" id="{7F4C3CA0-CDDF-434B-949C-7D11AF502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9150"/>
            <a:ext cx="6400800" cy="2984500"/>
          </a:xfrm>
          <a:prstGeom prst="rect">
            <a:avLst/>
          </a:prstGeom>
          <a:noFill/>
          <a:ln w="508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29429C7-06DF-47CD-828B-16C15CF0F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Classe 2° A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CB52C59-67E2-4D6C-9228-FBEC967F4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/>
              <a:t>  </a:t>
            </a:r>
            <a:r>
              <a:rPr lang="it-IT" altLang="it-IT" sz="2000"/>
              <a:t>Abbiamo introdotto il tema della GENTILEZZA e discusso con i bambini delle “parole gentili” che spesso non usiamo, della relazione, degli atteggiamenti che abbiamo verso gli altri, del rispetto delle regole. </a:t>
            </a:r>
          </a:p>
          <a:p>
            <a:pPr>
              <a:buFontTx/>
              <a:buNone/>
            </a:pPr>
            <a:r>
              <a:rPr lang="it-IT" altLang="it-IT" sz="2000"/>
              <a:t>Il tema della Gentilezza è stato un’occasione in più per iniziare a moltiplicare le parole e i gesti di rispetto verso gli altri. 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B634AE98-A47C-4CFC-B858-80667891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25"/>
            <a:ext cx="4648200" cy="3444875"/>
          </a:xfrm>
          <a:prstGeom prst="rect">
            <a:avLst/>
          </a:prstGeom>
          <a:noFill/>
          <a:ln w="57150" cmpd="dbl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>
            <a:extLst>
              <a:ext uri="{FF2B5EF4-FFF2-40B4-BE49-F238E27FC236}">
                <a16:creationId xmlns:a16="http://schemas.microsoft.com/office/drawing/2014/main" id="{5D89658F-55FA-424D-A207-8A55D85D7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419600" cy="3141663"/>
          </a:xfrm>
          <a:prstGeom prst="rect">
            <a:avLst/>
          </a:prstGeom>
          <a:noFill/>
          <a:ln w="63500" cmpd="thickThin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extLst>
              <a:ext uri="{FF2B5EF4-FFF2-40B4-BE49-F238E27FC236}">
                <a16:creationId xmlns:a16="http://schemas.microsoft.com/office/drawing/2014/main" id="{CB53DDFC-DB63-4E69-B460-B1784A969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Rectangle 5">
            <a:extLst>
              <a:ext uri="{FF2B5EF4-FFF2-40B4-BE49-F238E27FC236}">
                <a16:creationId xmlns:a16="http://schemas.microsoft.com/office/drawing/2014/main" id="{76BFAB57-8529-43ED-A6CB-1DBA40593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1447800" cy="4830763"/>
          </a:xfrm>
        </p:spPr>
        <p:txBody>
          <a:bodyPr/>
          <a:lstStyle/>
          <a:p>
            <a:pPr>
              <a:lnSpc>
                <a:spcPct val="190000"/>
              </a:lnSpc>
            </a:pPr>
            <a:r>
              <a:rPr lang="it-IT" altLang="it-IT" sz="1600"/>
              <a:t>Costruzione della “margherita delle parole gentili”: </a:t>
            </a:r>
            <a:r>
              <a:rPr lang="it-IT" altLang="it-IT" sz="1600" b="1"/>
              <a:t>Grazie, Prego,</a:t>
            </a:r>
            <a:br>
              <a:rPr lang="it-IT" altLang="it-IT" sz="1600" b="1"/>
            </a:br>
            <a:r>
              <a:rPr lang="it-IT" altLang="it-IT" sz="1600" b="1"/>
              <a:t> Per favore, Scusa, Ciao…</a:t>
            </a:r>
            <a:br>
              <a:rPr lang="it-IT" altLang="it-IT" sz="1600"/>
            </a:br>
            <a:endParaRPr lang="it-IT" altLang="it-IT"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2F56937-0CB0-4F36-AE8C-7DBBAA8BB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Classe 2° B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0EBCF5AA-1BC0-4740-BD8B-4366AFECA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z="2000"/>
              <a:t>Il Progetto è stato calibrato sull’acquisizione di un atteggiamento positivo verso l’altro utilizzando prevalentemente il canale della condivisione dei propri stati d’animo e di esperienze quotidiane.</a:t>
            </a:r>
            <a:r>
              <a:rPr lang="it-IT" altLang="it-IT"/>
              <a:t> </a:t>
            </a:r>
          </a:p>
        </p:txBody>
      </p:sp>
      <p:pic>
        <p:nvPicPr>
          <p:cNvPr id="36868" name="Immagine 1">
            <a:extLst>
              <a:ext uri="{FF2B5EF4-FFF2-40B4-BE49-F238E27FC236}">
                <a16:creationId xmlns:a16="http://schemas.microsoft.com/office/drawing/2014/main" id="{F29C51AF-0C0F-4B23-9FC3-C45D45108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181600" cy="4054475"/>
          </a:xfrm>
          <a:prstGeom prst="rect">
            <a:avLst/>
          </a:prstGeom>
          <a:noFill/>
          <a:ln w="76200" cmpd="thinThick">
            <a:solidFill>
              <a:srgbClr val="FF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813A425-9013-46CE-88FE-845830A36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Classe 3° A</a:t>
            </a: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287ED044-6133-47C3-9E18-4EE78C37FF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z="2800"/>
              <a:t>Riflessioni sulla giornata mondiale della gentilezza con la lettura di una poesia a tema</a:t>
            </a:r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57A15CAA-00F5-4A12-BC11-6DC996A1072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z="2400"/>
              <a:t>Realizzazione del calendario dell’Avvento: ogni casella conteneva un impegno scritto dai bambini ad essere più gentili con gli altri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1C33FC30-315E-481F-BB7C-32D97E5F4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038600" cy="3124200"/>
          </a:xfrm>
          <a:prstGeom prst="rect">
            <a:avLst/>
          </a:prstGeom>
          <a:noFill/>
          <a:ln w="44450">
            <a:solidFill>
              <a:srgbClr val="33CCC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>
            <a:extLst>
              <a:ext uri="{FF2B5EF4-FFF2-40B4-BE49-F238E27FC236}">
                <a16:creationId xmlns:a16="http://schemas.microsoft.com/office/drawing/2014/main" id="{AB5B2326-5416-45EE-8E0F-97070F71B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000500" cy="3352800"/>
          </a:xfrm>
          <a:prstGeom prst="rect">
            <a:avLst/>
          </a:prstGeom>
          <a:noFill/>
          <a:ln w="25400">
            <a:solidFill>
              <a:srgbClr val="3366FF"/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AD6B745-C7D9-456C-AF1C-24F225A5C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altLang="it-IT" sz="2000"/>
              <a:t>Abbiamo realizzato un quaderno della gentilezza in cui i bambini, in maniera autonoma, hanno raccontato gli episodi quotidiani legati alla gentilezza e alle parole gentili… poi li abbiamo raccolti in un cartellone!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183D0CE7-75B9-4C3E-B242-D10B00EA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000500" cy="4800600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8FC8AA28-D38A-461D-A616-3A436B9B9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533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>
            <a:extLst>
              <a:ext uri="{FF2B5EF4-FFF2-40B4-BE49-F238E27FC236}">
                <a16:creationId xmlns:a16="http://schemas.microsoft.com/office/drawing/2014/main" id="{5EF66A4D-EC50-4597-A697-EF65628E2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2362200"/>
            <a:ext cx="3897312" cy="4329113"/>
          </a:xfrm>
          <a:prstGeom prst="rect">
            <a:avLst/>
          </a:prstGeom>
          <a:noFill/>
          <a:ln w="444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7" name="Rectangle 7">
            <a:extLst>
              <a:ext uri="{FF2B5EF4-FFF2-40B4-BE49-F238E27FC236}">
                <a16:creationId xmlns:a16="http://schemas.microsoft.com/office/drawing/2014/main" id="{B33D6FEC-3DE0-4F59-B258-1ED80D7D6F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it-IT" altLang="it-IT" sz="4400"/>
              <a:t>Classe 3° B</a:t>
            </a: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E5248EBE-7339-47CC-97F1-B6CB0BC900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1371600"/>
            <a:ext cx="6629400" cy="914400"/>
          </a:xfrm>
        </p:spPr>
        <p:txBody>
          <a:bodyPr/>
          <a:lstStyle/>
          <a:p>
            <a:r>
              <a:rPr lang="it-IT" altLang="it-IT" sz="1400"/>
              <a:t>Questo progetto è stato un'occasione per sviluppare nella nostra classe la </a:t>
            </a:r>
            <a:br>
              <a:rPr lang="it-IT" altLang="it-IT" sz="1400"/>
            </a:br>
            <a:r>
              <a:rPr lang="it-IT" altLang="it-IT" sz="1400"/>
              <a:t>valorizzazione delle relazioni positive tra gli alunni e moltiplicare parole, </a:t>
            </a:r>
            <a:br>
              <a:rPr lang="it-IT" altLang="it-IT" sz="1400"/>
            </a:br>
            <a:r>
              <a:rPr lang="it-IT" altLang="it-IT" sz="1400"/>
              <a:t>gesti di rispetto verso gli altri.</a:t>
            </a:r>
          </a:p>
        </p:txBody>
      </p:sp>
      <p:pic>
        <p:nvPicPr>
          <p:cNvPr id="40969" name="Picture 9">
            <a:extLst>
              <a:ext uri="{FF2B5EF4-FFF2-40B4-BE49-F238E27FC236}">
                <a16:creationId xmlns:a16="http://schemas.microsoft.com/office/drawing/2014/main" id="{C46E97ED-90DF-4E27-958C-E9522AB5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977">
            <a:off x="5562600" y="2057400"/>
            <a:ext cx="3090863" cy="4572000"/>
          </a:xfrm>
          <a:prstGeom prst="rect">
            <a:avLst/>
          </a:prstGeom>
          <a:noFill/>
          <a:ln w="57150" cap="rnd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A755A7A9-D11C-4B76-8C9E-1933D0A6B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1477963"/>
          </a:xfrm>
        </p:spPr>
        <p:txBody>
          <a:bodyPr/>
          <a:lstStyle/>
          <a:p>
            <a:r>
              <a:rPr lang="it-IT" altLang="it-IT" sz="4000"/>
              <a:t>Testi, poesie, canzoni, cartelloni hanno offerto lo spunto per diverse conversazioni. </a:t>
            </a: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1C85F245-3504-4A1E-B7A2-2DD18F76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429000" cy="4572000"/>
          </a:xfrm>
          <a:prstGeom prst="rect">
            <a:avLst/>
          </a:prstGeom>
          <a:noFill/>
          <a:ln w="31750">
            <a:pattFill prst="sphere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E7B54B23-E171-4A38-B723-C6B5CF18D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>
              <a:lnSpc>
                <a:spcPct val="145000"/>
              </a:lnSpc>
              <a:spcBef>
                <a:spcPct val="95000"/>
              </a:spcBef>
              <a:buFontTx/>
              <a:buNone/>
            </a:pPr>
            <a:r>
              <a:rPr lang="it-IT" altLang="it-IT" sz="2800" i="1"/>
              <a:t>   </a:t>
            </a:r>
            <a:r>
              <a:rPr lang="it-IT" altLang="it-IT" sz="2400" i="1"/>
              <a:t>Essere gentili è un modo di essere sano ed equilibrato molto funzionale nei rapporti interpersonali, è un atteggiamento profondo che comprende generosità, umiltà e disponibilità, nasce da una reale disposizione interiore che si traduce però in fatti concreti. La gentilezza è un atteggiamento che implica ascolto, rispetto, comprensione e fiducia verso l’altro.</a:t>
            </a:r>
          </a:p>
          <a:p>
            <a:pPr>
              <a:spcBef>
                <a:spcPct val="200000"/>
              </a:spcBef>
            </a:pPr>
            <a:endParaRPr lang="it-IT" altLang="it-IT" sz="2400"/>
          </a:p>
          <a:p>
            <a:pPr>
              <a:buFontTx/>
              <a:buNone/>
            </a:pPr>
            <a:endParaRPr lang="it-IT" altLang="it-IT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1A4FA05E-6FB7-4C04-A588-4E1CBF274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2819400"/>
          </a:xfrm>
        </p:spPr>
        <p:txBody>
          <a:bodyPr/>
          <a:lstStyle/>
          <a:p>
            <a:r>
              <a:rPr lang="it-IT" altLang="it-IT"/>
              <a:t>Classe 4° A</a:t>
            </a:r>
            <a:br>
              <a:rPr lang="it-IT" altLang="it-IT"/>
            </a:br>
            <a:r>
              <a:rPr lang="it-IT" altLang="it-IT" sz="2000"/>
              <a:t>Attraverso attività di circle time abbiamo</a:t>
            </a:r>
            <a:r>
              <a:rPr lang="it-IT" altLang="it-IT"/>
              <a:t> </a:t>
            </a:r>
            <a:r>
              <a:rPr lang="it-IT" altLang="it-IT" sz="2000"/>
              <a:t>condiviso i nostri stati d’animo e le esperienze quotidiane. Questo confronto ha permesso lo sviluppo del processo di inclusione degli alunni in situazione di handicap all’interno del gruppo classe.</a:t>
            </a:r>
          </a:p>
        </p:txBody>
      </p:sp>
      <p:pic>
        <p:nvPicPr>
          <p:cNvPr id="47109" name="Immagine 2">
            <a:extLst>
              <a:ext uri="{FF2B5EF4-FFF2-40B4-BE49-F238E27FC236}">
                <a16:creationId xmlns:a16="http://schemas.microsoft.com/office/drawing/2014/main" id="{2DB096AC-6714-4F89-AA81-9E5A30C55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3044825" cy="4054475"/>
          </a:xfrm>
          <a:prstGeom prst="rect">
            <a:avLst/>
          </a:prstGeom>
          <a:noFill/>
          <a:ln w="50800">
            <a:pattFill prst="lgConfetti">
              <a:fgClr>
                <a:srgbClr val="6600CC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165D8F4-C06F-4700-8A0B-A5BD7A773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/>
              <a:t>Classe 5° A</a:t>
            </a:r>
            <a:br>
              <a:rPr lang="it-IT" altLang="it-IT" sz="4000"/>
            </a:br>
            <a:r>
              <a:rPr lang="it-IT" altLang="it-IT" sz="2000"/>
              <a:t>I bambini hanno lavorato su questi aspetti attraverso letture, video, riflessioni, giochi, momenti di condivisione, lavori di gruppo </a:t>
            </a:r>
            <a:endParaRPr lang="it-IT" altLang="it-IT" sz="400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47D07CD-383F-4997-B1FD-93008B9CF6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altLang="it-IT" sz="1800"/>
              <a:t>Calendario dell’avvento: all’interno di ogni casella è contenuto un biglietto in cui ciascun alunno rivolge un pensiero gentile ad un compagno di classe. 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10BD81DE-0CA0-4AE8-9BCA-3AA3A1D14DA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it-IT" altLang="it-IT" sz="1800"/>
          </a:p>
          <a:p>
            <a:pPr>
              <a:buFontTx/>
              <a:buNone/>
            </a:pPr>
            <a:r>
              <a:rPr lang="it-IT" altLang="it-IT" sz="1800"/>
              <a:t>Cartellone, riflessioni sulla gentilezza prodotte dai bambini dopo una discussione in classe sul tema.</a:t>
            </a:r>
          </a:p>
        </p:txBody>
      </p:sp>
      <p:pic>
        <p:nvPicPr>
          <p:cNvPr id="49156" name="Immagine 4">
            <a:extLst>
              <a:ext uri="{FF2B5EF4-FFF2-40B4-BE49-F238E27FC236}">
                <a16:creationId xmlns:a16="http://schemas.microsoft.com/office/drawing/2014/main" id="{860FAFB5-3F28-4131-B1BF-0B15FDB67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2762250" cy="3600450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>
            <a:extLst>
              <a:ext uri="{FF2B5EF4-FFF2-40B4-BE49-F238E27FC236}">
                <a16:creationId xmlns:a16="http://schemas.microsoft.com/office/drawing/2014/main" id="{E529B0F1-49C7-4BF5-9574-C6E86B8D0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4686">
            <a:off x="4724400" y="3505200"/>
            <a:ext cx="3581400" cy="2686050"/>
          </a:xfrm>
          <a:prstGeom prst="rect">
            <a:avLst/>
          </a:prstGeom>
          <a:noFill/>
          <a:ln w="3175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>
            <a:extLst>
              <a:ext uri="{FF2B5EF4-FFF2-40B4-BE49-F238E27FC236}">
                <a16:creationId xmlns:a16="http://schemas.microsoft.com/office/drawing/2014/main" id="{00EFE0B5-5C6C-4720-9F8F-9CFEB623EA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4038600" cy="58213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altLang="it-IT" sz="2000"/>
              <a:t>Il libro di testo di Italiano adottato dalla classe contiene un fascicolo che prevede un percorso di approfondimento sul tema del bullismo.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2000"/>
              <a:t>Gli alunni si sono mostrati particolarmente sensibili a questo tema, pertanto noi insegnanti abbiamo ritenuto utile agganciare il progetto all’approfondimento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2000"/>
              <a:t>dell’ argomento poiché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2000"/>
              <a:t>gli episodi di bullismo,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2000"/>
              <a:t>in alcuni casi, possono rappresentare una conseguenza della mancanza di gentilezza. I ragazzini hanno completato le varie attività proposte dal libricino, dopo averne discusso in classe.</a:t>
            </a:r>
          </a:p>
        </p:txBody>
      </p:sp>
      <p:pic>
        <p:nvPicPr>
          <p:cNvPr id="50185" name="Picture 9">
            <a:extLst>
              <a:ext uri="{FF2B5EF4-FFF2-40B4-BE49-F238E27FC236}">
                <a16:creationId xmlns:a16="http://schemas.microsoft.com/office/drawing/2014/main" id="{A5913C56-CB67-4BEE-B4B9-EA846F6C7BC4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52400"/>
            <a:ext cx="2628900" cy="3505200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6" name="Picture 10">
            <a:extLst>
              <a:ext uri="{FF2B5EF4-FFF2-40B4-BE49-F238E27FC236}">
                <a16:creationId xmlns:a16="http://schemas.microsoft.com/office/drawing/2014/main" id="{D50459E0-B765-4E76-A962-8C065A68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352">
            <a:off x="5638800" y="3200400"/>
            <a:ext cx="2843213" cy="3181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Immagine 1">
            <a:extLst>
              <a:ext uri="{FF2B5EF4-FFF2-40B4-BE49-F238E27FC236}">
                <a16:creationId xmlns:a16="http://schemas.microsoft.com/office/drawing/2014/main" id="{F07318E2-C0EA-40EB-B0EB-FAFB48D67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3990">
            <a:off x="304800" y="3733800"/>
            <a:ext cx="2087563" cy="2895600"/>
          </a:xfrm>
          <a:prstGeom prst="rect">
            <a:avLst/>
          </a:prstGeom>
          <a:noFill/>
          <a:ln w="69850" cmpd="thinThick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Immagine 5">
            <a:extLst>
              <a:ext uri="{FF2B5EF4-FFF2-40B4-BE49-F238E27FC236}">
                <a16:creationId xmlns:a16="http://schemas.microsoft.com/office/drawing/2014/main" id="{EA865F19-6000-4305-BC54-F1736D7AB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321">
            <a:off x="3429000" y="3886200"/>
            <a:ext cx="1997075" cy="2667000"/>
          </a:xfrm>
          <a:prstGeom prst="rect">
            <a:avLst/>
          </a:prstGeom>
          <a:noFill/>
          <a:ln w="69850" cmpd="thickThin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CECC50F8-1026-4C7E-896C-FF3EEEA54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Classe 5° B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911477D7-530A-4E7C-8996-F4158AEC37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5240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altLang="it-IT" sz="2400" b="1"/>
              <a:t>Testo sul bullismo</a:t>
            </a:r>
            <a:r>
              <a:rPr lang="it-IT" altLang="it-IT" sz="24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altLang="it-IT" sz="2400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573FF0BC-B8B4-4DF5-952F-E7EB6CD045E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19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altLang="it-IT" sz="1800" b="1"/>
              <a:t>Gioco delle frasi a metà: </a:t>
            </a:r>
            <a:endParaRPr lang="it-IT" altLang="it-IT" sz="1800"/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800"/>
              <a:t>Dopo aver tagliato e mescolato diverse frasi sulla gentilezza, i ragazzi dovevano pescare una porzione di frase e trovare tra i compagni quello giusto per completare il proprio enunciato. Dopo averlo trovato, dovevano rappresentare graficamente il significato. </a:t>
            </a:r>
          </a:p>
        </p:txBody>
      </p:sp>
      <p:pic>
        <p:nvPicPr>
          <p:cNvPr id="53256" name="Immagine 3">
            <a:extLst>
              <a:ext uri="{FF2B5EF4-FFF2-40B4-BE49-F238E27FC236}">
                <a16:creationId xmlns:a16="http://schemas.microsoft.com/office/drawing/2014/main" id="{3C67CF14-4711-4BC0-A5EC-FB6DF3F84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1589088" cy="320040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Immagine 9">
            <a:extLst>
              <a:ext uri="{FF2B5EF4-FFF2-40B4-BE49-F238E27FC236}">
                <a16:creationId xmlns:a16="http://schemas.microsoft.com/office/drawing/2014/main" id="{D1A53216-9285-43A1-834C-6F5D7A3AB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2138363" cy="2971800"/>
          </a:xfrm>
          <a:prstGeom prst="rect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Immagine 7">
            <a:extLst>
              <a:ext uri="{FF2B5EF4-FFF2-40B4-BE49-F238E27FC236}">
                <a16:creationId xmlns:a16="http://schemas.microsoft.com/office/drawing/2014/main" id="{6E7E5E47-85FB-4DCB-B5DB-3F63021C1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9018">
            <a:off x="6488113" y="3286125"/>
            <a:ext cx="2225675" cy="333375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B84BAC17-06CF-4D50-86EC-2B9E68540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b="1"/>
              <a:t>Cartellone </a:t>
            </a:r>
            <a:r>
              <a:rPr lang="it-IT" altLang="it-IT"/>
              <a:t>ideato dopo una serie di  discussioni in classe,  </a:t>
            </a:r>
          </a:p>
          <a:p>
            <a:pPr>
              <a:buFontTx/>
              <a:buNone/>
            </a:pPr>
            <a:r>
              <a:rPr lang="it-IT" altLang="it-IT"/>
              <a:t>realizzato dai bambini. </a:t>
            </a: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D42A6CD9-D748-4C53-A572-C89848E6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810000" cy="51816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WordArt 4">
            <a:extLst>
              <a:ext uri="{FF2B5EF4-FFF2-40B4-BE49-F238E27FC236}">
                <a16:creationId xmlns:a16="http://schemas.microsoft.com/office/drawing/2014/main" id="{2FA48735-E84C-4C06-8730-E881241976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838200"/>
            <a:ext cx="6781800" cy="480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381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FF">
                    <a:alpha val="73000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Scuola Primaria</a:t>
            </a:r>
          </a:p>
          <a:p>
            <a:pPr algn="ctr"/>
            <a:r>
              <a:rPr lang="it-IT" sz="3600" kern="10">
                <a:ln w="381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FF">
                    <a:alpha val="73000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"Giulio Natali"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5FA0BB4-F1C2-4524-BA77-20ED9D7B0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Classe 1°</a:t>
            </a:r>
          </a:p>
        </p:txBody>
      </p:sp>
      <p:pic>
        <p:nvPicPr>
          <p:cNvPr id="57348" name="Immagine 1" descr="G:\Francesca\Scuola\scuola elementare\Pollenza2017-18\Gentilezza\Classe1\InvioSito\Immagine1.jpg">
            <a:extLst>
              <a:ext uri="{FF2B5EF4-FFF2-40B4-BE49-F238E27FC236}">
                <a16:creationId xmlns:a16="http://schemas.microsoft.com/office/drawing/2014/main" id="{BF77FD6E-DFC4-43B1-8CC3-504C33A47793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"/>
          <a:stretch>
            <a:fillRect/>
          </a:stretch>
        </p:blipFill>
        <p:spPr>
          <a:xfrm>
            <a:off x="1371600" y="1295400"/>
            <a:ext cx="6019800" cy="3036888"/>
          </a:xfrm>
          <a:noFill/>
          <a:ln w="50800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1" name="Rectangle 7">
            <a:extLst>
              <a:ext uri="{FF2B5EF4-FFF2-40B4-BE49-F238E27FC236}">
                <a16:creationId xmlns:a16="http://schemas.microsoft.com/office/drawing/2014/main" id="{2380ECB8-510A-4AA9-B464-B1284698FA3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495800"/>
            <a:ext cx="8458200" cy="1858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altLang="it-IT" sz="2000"/>
              <a:t>      Avvio con rilassamento e contatto corporeo per favorire la concentrazione e il rilassamento. Ogni filastrocca, tratta dal libro «</a:t>
            </a:r>
            <a:r>
              <a:rPr lang="it-IT" altLang="it-IT" sz="2000" i="1"/>
              <a:t>Le sei storie delle paroline magiche</a:t>
            </a:r>
            <a:r>
              <a:rPr lang="it-IT" altLang="it-IT" sz="2000"/>
              <a:t>», ha permesso di mettere in luce, attraverso il brainstorming e la conversazione guidata, le parole legate alla gentilezza, che ai bambini risultavano più significative, riferite alle loro sensazioni ed esperienze personali.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>
            <a:extLst>
              <a:ext uri="{FF2B5EF4-FFF2-40B4-BE49-F238E27FC236}">
                <a16:creationId xmlns:a16="http://schemas.microsoft.com/office/drawing/2014/main" id="{F7B71BE3-5152-43BE-BA91-1769C74F0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it-IT" altLang="it-IT" sz="1800"/>
          </a:p>
          <a:p>
            <a:pPr>
              <a:buFontTx/>
              <a:buNone/>
            </a:pPr>
            <a:endParaRPr lang="it-IT" altLang="it-IT" sz="1800"/>
          </a:p>
          <a:p>
            <a:pPr>
              <a:buFontTx/>
              <a:buNone/>
            </a:pPr>
            <a:endParaRPr lang="it-IT" altLang="it-IT" sz="1800"/>
          </a:p>
          <a:p>
            <a:pPr>
              <a:buFontTx/>
              <a:buNone/>
            </a:pPr>
            <a:endParaRPr lang="it-IT" altLang="it-IT" sz="1800"/>
          </a:p>
          <a:p>
            <a:pPr>
              <a:buFontTx/>
              <a:buNone/>
            </a:pPr>
            <a:r>
              <a:rPr lang="it-IT" altLang="it-IT" sz="1800"/>
              <a:t>La trascrizione delle filastrocche è stata svolta dagli alunni per mezzo di un modello cartaceo disposto a coppie per favorire il mutuo aiuto. </a:t>
            </a:r>
          </a:p>
        </p:txBody>
      </p:sp>
      <p:pic>
        <p:nvPicPr>
          <p:cNvPr id="63492" name="Immagine 4" descr="G:\Francesca\Scuola\scuola elementare\Pollenza2017-18\Gentilezza\Classe1\InvioSito\Immagine2.jpg">
            <a:extLst>
              <a:ext uri="{FF2B5EF4-FFF2-40B4-BE49-F238E27FC236}">
                <a16:creationId xmlns:a16="http://schemas.microsoft.com/office/drawing/2014/main" id="{9ABB2D70-87E1-4B83-A0D9-9901FC76C47C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04800"/>
            <a:ext cx="6172200" cy="2374900"/>
          </a:xfrm>
          <a:noFill/>
          <a:ln w="50800" cap="flat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" name="Immagine 5" descr="G:\Francesca\Scuola\scuola elementare\Pollenza2017-18\Gentilezza\Classe1\InvioSito\Immagine3.jpg">
            <a:extLst>
              <a:ext uri="{FF2B5EF4-FFF2-40B4-BE49-F238E27FC236}">
                <a16:creationId xmlns:a16="http://schemas.microsoft.com/office/drawing/2014/main" id="{C070922E-0578-4260-9EF0-BBDD99DF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5578475" cy="2895600"/>
          </a:xfrm>
          <a:prstGeom prst="rect">
            <a:avLst/>
          </a:prstGeom>
          <a:noFill/>
          <a:ln w="76200" cmpd="tri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>
            <a:extLst>
              <a:ext uri="{FF2B5EF4-FFF2-40B4-BE49-F238E27FC236}">
                <a16:creationId xmlns:a16="http://schemas.microsoft.com/office/drawing/2014/main" id="{4F6FF2C0-F25C-45B7-816B-A9C68C7C0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it-IT" altLang="it-IT" sz="1800"/>
              <a:t>A seguire sono state proposte attività motorie e grafico espressive, riferite alle parole e alle azioni della gentilezza via via affrontate.</a:t>
            </a:r>
          </a:p>
        </p:txBody>
      </p:sp>
      <p:pic>
        <p:nvPicPr>
          <p:cNvPr id="64519" name="Immagine 6" descr="G:\Francesca\Scuola\scuola elementare\Pollenza2017-18\Gentilezza\Classe1\InvioSito\Immagine4.jpg">
            <a:extLst>
              <a:ext uri="{FF2B5EF4-FFF2-40B4-BE49-F238E27FC236}">
                <a16:creationId xmlns:a16="http://schemas.microsoft.com/office/drawing/2014/main" id="{726A0DC2-454F-479F-ABED-363AFF12861E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6096000" cy="2320925"/>
          </a:xfrm>
          <a:noFill/>
          <a:ln w="76200" cmpd="tri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20" name="Immagine 7" descr="G:\Francesca\Scuola\scuola elementare\Pollenza2017-18\Gentilezza\Classe1\InvioSito\Immagine5.jpg">
            <a:extLst>
              <a:ext uri="{FF2B5EF4-FFF2-40B4-BE49-F238E27FC236}">
                <a16:creationId xmlns:a16="http://schemas.microsoft.com/office/drawing/2014/main" id="{1FABE645-3484-4E90-800A-3CB58E10CB11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522663"/>
            <a:ext cx="5562600" cy="3152775"/>
          </a:xfrm>
          <a:noFill/>
          <a:ln w="57150" cmpd="thinThick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DA06EB2-3C58-4F2E-83CF-FF224F377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1800"/>
              <a:t>Con le foto raccolte di testi, disegni e attività dei bambini, è stato infine prodotto il </a:t>
            </a:r>
            <a:r>
              <a:rPr lang="it-IT" altLang="it-IT" sz="1800" i="1"/>
              <a:t>nostro libro di classe</a:t>
            </a:r>
            <a:r>
              <a:rPr lang="it-IT" altLang="it-IT" sz="1800"/>
              <a:t>: </a:t>
            </a:r>
            <a:br>
              <a:rPr lang="it-IT" altLang="it-IT" sz="1800"/>
            </a:br>
            <a:r>
              <a:rPr lang="it-IT" altLang="it-IT" sz="1800"/>
              <a:t>“</a:t>
            </a:r>
            <a:r>
              <a:rPr lang="it-IT" altLang="it-IT" sz="1800" i="1"/>
              <a:t>Le forme della Gentilezza</a:t>
            </a:r>
            <a:r>
              <a:rPr lang="it-IT" altLang="it-IT" sz="1800"/>
              <a:t>”.</a:t>
            </a:r>
          </a:p>
        </p:txBody>
      </p:sp>
      <p:pic>
        <p:nvPicPr>
          <p:cNvPr id="66564" name="Immagine 8" descr="G:\Francesca\Scuola\scuola elementare\Pollenza2017-18\Gentilezza\Classe1\InvioSito\Immagine6.jpg">
            <a:extLst>
              <a:ext uri="{FF2B5EF4-FFF2-40B4-BE49-F238E27FC236}">
                <a16:creationId xmlns:a16="http://schemas.microsoft.com/office/drawing/2014/main" id="{0D6154B3-5D74-4B1F-8532-595CFE3845E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981200"/>
            <a:ext cx="3719513" cy="4038600"/>
          </a:xfrm>
          <a:noFill/>
          <a:ln w="76200" cap="flat" cmpd="dbl">
            <a:solidFill>
              <a:srgbClr val="FF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WordArt 5">
            <a:extLst>
              <a:ext uri="{FF2B5EF4-FFF2-40B4-BE49-F238E27FC236}">
                <a16:creationId xmlns:a16="http://schemas.microsoft.com/office/drawing/2014/main" id="{DDDE33A7-AF8F-4C88-8EC5-F1B470208F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066800"/>
            <a:ext cx="5715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Scuola Primaria</a:t>
            </a:r>
          </a:p>
          <a:p>
            <a:pPr algn="ctr"/>
            <a:r>
              <a:rPr lang="it-IT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"Anna Frank"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9E991D1-6549-4EF3-9EB2-0E9357F59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Classe 2°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84006D8-6124-41FB-840E-C2E194BAD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1600" b="1" u="sng"/>
              <a:t>13 OTTOBRE Giornata mondiale della gentilezza</a:t>
            </a:r>
            <a:endParaRPr lang="it-IT" altLang="it-IT" sz="1600"/>
          </a:p>
          <a:p>
            <a:pPr>
              <a:lnSpc>
                <a:spcPct val="80000"/>
              </a:lnSpc>
              <a:buFontTx/>
              <a:buNone/>
            </a:pPr>
            <a:endParaRPr lang="it-IT" altLang="it-IT" sz="1600"/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600"/>
              <a:t>Brainstorming sulle parole della gentilezza, lavoro individuale su ciò che per ognuno vuol dire “Essere gentile” e realizzazione cartellone con i fiori della gentilezza.</a:t>
            </a:r>
          </a:p>
        </p:txBody>
      </p:sp>
      <p:pic>
        <p:nvPicPr>
          <p:cNvPr id="67588" name="Immagine 3" descr="cartellone-2.png">
            <a:extLst>
              <a:ext uri="{FF2B5EF4-FFF2-40B4-BE49-F238E27FC236}">
                <a16:creationId xmlns:a16="http://schemas.microsoft.com/office/drawing/2014/main" id="{F76DE43D-3B3D-460A-8DF8-9A1928C5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4008438" cy="3636963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>
            <a:extLst>
              <a:ext uri="{FF2B5EF4-FFF2-40B4-BE49-F238E27FC236}">
                <a16:creationId xmlns:a16="http://schemas.microsoft.com/office/drawing/2014/main" id="{FD1788D2-E8C8-419B-AD61-EBCA6285EF0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4038600" cy="121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altLang="it-IT" sz="1400" b="1" u="sng"/>
              <a:t>MESE DI DICEMBRE Calendario della gentilezza</a:t>
            </a:r>
            <a:endParaRPr lang="it-IT" altLang="it-IT" sz="1400"/>
          </a:p>
          <a:p>
            <a:pPr>
              <a:lnSpc>
                <a:spcPct val="80000"/>
              </a:lnSpc>
              <a:buFontTx/>
              <a:buNone/>
            </a:pPr>
            <a:endParaRPr lang="it-IT" altLang="it-IT" sz="1400"/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400"/>
              <a:t>Lettura giornaliera di un’azione gentile come impegno della giornata.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49FABDAE-D1F4-4AAD-96CC-CD2EB20DE2D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762000"/>
            <a:ext cx="4038600" cy="16764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1400" b="1" u="sng"/>
              <a:t>IL MOSTRO DELLE EMOZIONI</a:t>
            </a:r>
            <a:endParaRPr lang="it-IT" altLang="it-IT" sz="1400" b="1"/>
          </a:p>
          <a:p>
            <a:pPr>
              <a:lnSpc>
                <a:spcPct val="80000"/>
              </a:lnSpc>
              <a:buFontTx/>
              <a:buNone/>
            </a:pPr>
            <a:endParaRPr lang="it-IT" altLang="it-IT" sz="1400" b="1"/>
          </a:p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1400" b="1"/>
              <a:t>Lettura della storia “Il colore delle emozioni”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altLang="it-IT" sz="1400"/>
          </a:p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1400"/>
              <a:t>Riconosco le emozioni e  le riordino. (gioia, calma, rabbia, tristezza, paura ed amore) La settimana delle emozioni. Realizzazione dei mostri dei colori.</a:t>
            </a:r>
          </a:p>
        </p:txBody>
      </p:sp>
      <p:pic>
        <p:nvPicPr>
          <p:cNvPr id="68615" name="Immagine 4" descr="IMG_20171205_112957.jpg">
            <a:extLst>
              <a:ext uri="{FF2B5EF4-FFF2-40B4-BE49-F238E27FC236}">
                <a16:creationId xmlns:a16="http://schemas.microsoft.com/office/drawing/2014/main" id="{4C92AECA-00C8-4A5F-B5F4-C8D9D202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3" r="7936"/>
          <a:stretch>
            <a:fillRect/>
          </a:stretch>
        </p:blipFill>
        <p:spPr bwMode="auto">
          <a:xfrm>
            <a:off x="990600" y="1676400"/>
            <a:ext cx="2138363" cy="37338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Immagine 6" descr="mostri-definitivo.png">
            <a:extLst>
              <a:ext uri="{FF2B5EF4-FFF2-40B4-BE49-F238E27FC236}">
                <a16:creationId xmlns:a16="http://schemas.microsoft.com/office/drawing/2014/main" id="{8DD46C2C-F9A8-47EB-8611-66B88A90D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08250"/>
            <a:ext cx="4859338" cy="3973513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>
            <a:extLst>
              <a:ext uri="{FF2B5EF4-FFF2-40B4-BE49-F238E27FC236}">
                <a16:creationId xmlns:a16="http://schemas.microsoft.com/office/drawing/2014/main" id="{C4CB78D4-5A92-4BD4-8B68-747C16EF2C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4038600" cy="114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altLang="it-IT" sz="1400"/>
              <a:t>Movimenti corporei e grafici con cui i bambini hanno distinto e prodotto linee rette, curve, simmetriche e asimmetriche, abbinate ai “colori delle emozioni”. 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F9D57532-9AB4-46A4-9C1C-D750D1BF067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828800"/>
            <a:ext cx="4038600" cy="83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altLang="it-IT" sz="1400"/>
              <a:t>Nei tre album sono raccolti i disegni di ognuno,mentre nei poster murali, i segni e le forme sono stati, a turno, tracciati collettivamente.</a:t>
            </a:r>
          </a:p>
        </p:txBody>
      </p:sp>
      <p:pic>
        <p:nvPicPr>
          <p:cNvPr id="70663" name="Immagine 1">
            <a:extLst>
              <a:ext uri="{FF2B5EF4-FFF2-40B4-BE49-F238E27FC236}">
                <a16:creationId xmlns:a16="http://schemas.microsoft.com/office/drawing/2014/main" id="{FD48A0A8-0D7B-48E2-86DA-FCF12736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9462">
            <a:off x="152400" y="1371600"/>
            <a:ext cx="4876800" cy="273685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Immagine 2">
            <a:extLst>
              <a:ext uri="{FF2B5EF4-FFF2-40B4-BE49-F238E27FC236}">
                <a16:creationId xmlns:a16="http://schemas.microsoft.com/office/drawing/2014/main" id="{8CD4D5BA-E956-40CB-9A52-BF49773F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3395663"/>
            <a:ext cx="5527675" cy="3462337"/>
          </a:xfrm>
          <a:prstGeom prst="rect">
            <a:avLst/>
          </a:prstGeom>
          <a:noFill/>
          <a:ln w="31750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961A6DB-099D-484A-8267-DADF9B58F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Classe 3° 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816A7B2-1AE6-4187-ACED-1D6023649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altLang="it-IT" sz="2000"/>
              <a:t>Brainstorming sulle parole e azioni della gentilezza, cruciverba sulla gentilezza e realizzazione cartellone murale e segnalibro.</a:t>
            </a:r>
          </a:p>
        </p:txBody>
      </p:sp>
      <p:pic>
        <p:nvPicPr>
          <p:cNvPr id="72708" name="Picture 4" descr="prima-attivita.png">
            <a:extLst>
              <a:ext uri="{FF2B5EF4-FFF2-40B4-BE49-F238E27FC236}">
                <a16:creationId xmlns:a16="http://schemas.microsoft.com/office/drawing/2014/main" id="{8BB24D43-DF4E-48D7-8AB7-B4F536E01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46313"/>
            <a:ext cx="4953000" cy="4168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>
            <a:extLst>
              <a:ext uri="{FF2B5EF4-FFF2-40B4-BE49-F238E27FC236}">
                <a16:creationId xmlns:a16="http://schemas.microsoft.com/office/drawing/2014/main" id="{8FB8D116-597A-4024-B375-648801319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000"/>
              <a:t>Lettura giornaliera di un’azione</a:t>
            </a:r>
            <a:r>
              <a:rPr lang="it-IT" altLang="it-IT" sz="4000"/>
              <a:t> </a:t>
            </a:r>
            <a:r>
              <a:rPr lang="it-IT" altLang="it-IT" sz="2000"/>
              <a:t>gentile da compiere durante la giornata. Impegno per il nuovo anno.</a:t>
            </a:r>
            <a:br>
              <a:rPr lang="it-IT" altLang="it-IT" sz="2000"/>
            </a:br>
            <a:endParaRPr lang="it-IT" altLang="it-IT" sz="2000"/>
          </a:p>
        </p:txBody>
      </p:sp>
      <p:pic>
        <p:nvPicPr>
          <p:cNvPr id="73735" name="Picture 7" descr="anna.png">
            <a:extLst>
              <a:ext uri="{FF2B5EF4-FFF2-40B4-BE49-F238E27FC236}">
                <a16:creationId xmlns:a16="http://schemas.microsoft.com/office/drawing/2014/main" id="{7BB4B55E-15E1-49E2-A894-547863FD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2"/>
          <a:stretch>
            <a:fillRect/>
          </a:stretch>
        </p:blipFill>
        <p:spPr bwMode="auto">
          <a:xfrm>
            <a:off x="1524000" y="1751013"/>
            <a:ext cx="6248400" cy="409892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>
            <a:extLst>
              <a:ext uri="{FF2B5EF4-FFF2-40B4-BE49-F238E27FC236}">
                <a16:creationId xmlns:a16="http://schemas.microsoft.com/office/drawing/2014/main" id="{7A80BE93-D6B4-42BD-A565-4835D8DEA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u="sng"/>
              <a:t>IL MOSTRO DELLE EMOZIONI</a:t>
            </a:r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C68C45C2-7667-48AB-87F4-F49659A620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066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1400" b="1"/>
              <a:t>Lettura della storia “Il colore delle emozioni”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1400"/>
              <a:t>Riconosco le emozioni con roleplay del mostro dei colori. Riordino le mie emozioni (gioia, calma, rabbia, tristezza, paura ed amore).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B16F920F-6879-4717-A160-6FD6181C5C8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2362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1400" b="1" u="sng"/>
              <a:t>GESTIRE LA RABBIA</a:t>
            </a:r>
            <a:endParaRPr lang="it-IT" altLang="it-IT" sz="1400" b="1"/>
          </a:p>
          <a:p>
            <a:pPr>
              <a:lnSpc>
                <a:spcPct val="80000"/>
              </a:lnSpc>
              <a:buFontTx/>
              <a:buNone/>
            </a:pPr>
            <a:endParaRPr lang="it-IT" altLang="it-IT" sz="1400" b="1"/>
          </a:p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1400" b="1"/>
              <a:t>Lettura del libro “Fergal è arrabbiato”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altLang="it-IT" sz="1400"/>
          </a:p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1400"/>
              <a:t>Individuo le situazioni che mi fanno sentire rabbia e cerco insieme ai compagni strategie per “sbollire”, cioè controllare la rabbia e non avere reazioni eccessive.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it-IT" altLang="it-IT" sz="1400"/>
              <a:t>Realizzazione del draghetto Fergal come impegno di autocontrollo.</a:t>
            </a:r>
          </a:p>
        </p:txBody>
      </p:sp>
      <p:pic>
        <p:nvPicPr>
          <p:cNvPr id="75783" name="Picture 7" descr="visi.png">
            <a:extLst>
              <a:ext uri="{FF2B5EF4-FFF2-40B4-BE49-F238E27FC236}">
                <a16:creationId xmlns:a16="http://schemas.microsoft.com/office/drawing/2014/main" id="{5939A0D0-75ED-40B3-888E-535C1B55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9947">
            <a:off x="228600" y="2667000"/>
            <a:ext cx="4327525" cy="3338513"/>
          </a:xfrm>
          <a:prstGeom prst="rect">
            <a:avLst/>
          </a:prstGeom>
          <a:noFill/>
          <a:ln w="76200">
            <a:solidFill>
              <a:srgbClr val="CC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Immagine 5" descr="graghetti.png">
            <a:extLst>
              <a:ext uri="{FF2B5EF4-FFF2-40B4-BE49-F238E27FC236}">
                <a16:creationId xmlns:a16="http://schemas.microsoft.com/office/drawing/2014/main" id="{329D8031-0AAB-40AF-98DD-5F6169EF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267200" cy="2900363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A9726BD-9C06-4F86-B8F5-5A81AD20D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Classe 4°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92421B68-992C-463C-BF6F-2B6F61EEEC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733800" cy="52578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altLang="it-IT" sz="2400"/>
              <a:t>Lettura del testo “Barracudino” </a:t>
            </a:r>
          </a:p>
          <a:p>
            <a:pPr algn="ctr">
              <a:buFontTx/>
              <a:buNone/>
            </a:pPr>
            <a:endParaRPr lang="it-IT" altLang="it-IT" sz="1600"/>
          </a:p>
          <a:p>
            <a:pPr algn="ctr">
              <a:buFontTx/>
              <a:buNone/>
            </a:pPr>
            <a:r>
              <a:rPr lang="it-IT" altLang="it-IT" sz="2000"/>
              <a:t>Racconta la storia di un pesce molto arrabbiato dal carattere irascibile che litiga con tutti. Col tempo incontra degli amici che lo aiutano a riflettere su come comportarsi e sul controllo delle proprie emozioni . Il percorso accanto a chi lo aiuta e gli vuole bene lo porterà a raggiungere un positivo cambiamento</a:t>
            </a:r>
            <a:r>
              <a:rPr lang="it-IT" altLang="it-IT" sz="2400"/>
              <a:t>. </a:t>
            </a:r>
          </a:p>
          <a:p>
            <a:pPr algn="ctr">
              <a:buFontTx/>
              <a:buNone/>
            </a:pPr>
            <a:endParaRPr lang="it-IT" altLang="it-IT" sz="2400"/>
          </a:p>
        </p:txBody>
      </p:sp>
      <p:pic>
        <p:nvPicPr>
          <p:cNvPr id="77828" name="Immagine 3" descr="C:\Users\Admin\Desktop\IMG_20180209_104834.jpg">
            <a:extLst>
              <a:ext uri="{FF2B5EF4-FFF2-40B4-BE49-F238E27FC236}">
                <a16:creationId xmlns:a16="http://schemas.microsoft.com/office/drawing/2014/main" id="{C00C3AE2-A469-4BC9-AC6A-E46C81CB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657725" cy="5248275"/>
          </a:xfrm>
          <a:prstGeom prst="rect">
            <a:avLst/>
          </a:prstGeom>
          <a:noFill/>
          <a:ln w="76200">
            <a:pattFill prst="dkDnDiag">
              <a:fgClr>
                <a:srgbClr val="CC3399"/>
              </a:fgClr>
              <a:bgClr>
                <a:srgbClr val="D2AFE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Immagine 1" descr="C:\Users\Admin\Desktop\IMG_20180209_105144.jpg">
            <a:extLst>
              <a:ext uri="{FF2B5EF4-FFF2-40B4-BE49-F238E27FC236}">
                <a16:creationId xmlns:a16="http://schemas.microsoft.com/office/drawing/2014/main" id="{0290CA06-49DA-4242-B9DC-98E33B76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105525" cy="4581525"/>
          </a:xfrm>
          <a:prstGeom prst="rect">
            <a:avLst/>
          </a:prstGeom>
          <a:noFill/>
          <a:ln w="50800">
            <a:solidFill>
              <a:srgbClr val="FF99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47225490-A833-41A2-9DF9-FA51E27D4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Classe 5°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2FD116E-F572-4C8C-9343-9C5E8C83D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44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altLang="it-IT" sz="1800"/>
              <a:t>Partendo dalla storia di Barracudino, questo pesciolino impulsivo e “difficile” ma con tanta voglia di imparare a stare bene con gli atri, i ragazzi hanno affrontato le tematiche sulla  consapevolezza delle emozioni e dell’autocontrollo, a saper  modulare e gestire le emozioni, assumere punti di vista diversi dal proprio, riconoscere le qualità proprie e altrui. </a:t>
            </a:r>
          </a:p>
        </p:txBody>
      </p:sp>
      <p:pic>
        <p:nvPicPr>
          <p:cNvPr id="80900" name="Immagine 5" descr="C:\Users\Admin\Desktop\IMG_20180523_110402.jpg">
            <a:extLst>
              <a:ext uri="{FF2B5EF4-FFF2-40B4-BE49-F238E27FC236}">
                <a16:creationId xmlns:a16="http://schemas.microsoft.com/office/drawing/2014/main" id="{44D9944B-152A-4D34-A920-F1EF5430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810125" cy="3609975"/>
          </a:xfrm>
          <a:prstGeom prst="rect">
            <a:avLst/>
          </a:prstGeom>
          <a:noFill/>
          <a:ln w="57150" cmpd="thinThick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Immagine 4" descr="C:\Users\Admin\Desktop\IMG_20180523_110345.jpg">
            <a:extLst>
              <a:ext uri="{FF2B5EF4-FFF2-40B4-BE49-F238E27FC236}">
                <a16:creationId xmlns:a16="http://schemas.microsoft.com/office/drawing/2014/main" id="{C2050AFB-004D-40E2-B582-5A403EF4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4114800" cy="3087688"/>
          </a:xfrm>
          <a:prstGeom prst="rect">
            <a:avLst/>
          </a:prstGeom>
          <a:noFill/>
          <a:ln w="57150" cmpd="thickThin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3E1AD01-D37C-41DC-9184-F7648B08E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Classe 3° A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D096E71C-263F-4BCD-889F-75CAD83404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it-IT" altLang="it-IT" sz="2400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61357777-BAE6-45A1-A9C7-26AE02ECFAF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371600"/>
            <a:ext cx="3352800" cy="4754563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z="2400"/>
              <a:t>Abbiamo visto il video “Essere gentili paga sempre” poi abbiamo parlato insieme …siamo arrivati a dire che: “La gentilezza è </a:t>
            </a:r>
          </a:p>
          <a:p>
            <a:pPr algn="ctr">
              <a:buFontTx/>
              <a:buNone/>
            </a:pPr>
            <a:r>
              <a:rPr lang="it-IT" altLang="it-IT" sz="2400"/>
              <a:t>CONTAGIOSA…</a:t>
            </a:r>
          </a:p>
          <a:p>
            <a:pPr algn="ctr">
              <a:buFontTx/>
              <a:buNone/>
            </a:pPr>
            <a:r>
              <a:rPr lang="it-IT" altLang="it-IT" sz="2400"/>
              <a:t>se la doni poi torna indietro!”</a:t>
            </a:r>
          </a:p>
        </p:txBody>
      </p:sp>
      <p:pic>
        <p:nvPicPr>
          <p:cNvPr id="10244" name="Picture 4" descr="gentle 035">
            <a:extLst>
              <a:ext uri="{FF2B5EF4-FFF2-40B4-BE49-F238E27FC236}">
                <a16:creationId xmlns:a16="http://schemas.microsoft.com/office/drawing/2014/main" id="{8DAACF51-29BA-43A6-BF32-72DC4E2DB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4775"/>
            <a:ext cx="4953000" cy="4878388"/>
          </a:xfrm>
          <a:prstGeom prst="rect">
            <a:avLst/>
          </a:prstGeom>
          <a:noFill/>
          <a:ln w="76200" cmpd="thickThin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AutoShape 7">
            <a:extLst>
              <a:ext uri="{FF2B5EF4-FFF2-40B4-BE49-F238E27FC236}">
                <a16:creationId xmlns:a16="http://schemas.microsoft.com/office/drawing/2014/main" id="{919E339E-FB1E-4DE8-8C88-53F2CEE84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486400"/>
            <a:ext cx="1219200" cy="1066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gentle 048">
            <a:extLst>
              <a:ext uri="{FF2B5EF4-FFF2-40B4-BE49-F238E27FC236}">
                <a16:creationId xmlns:a16="http://schemas.microsoft.com/office/drawing/2014/main" id="{08B01A03-F216-4AC9-841E-8B65D1003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1098A3CA-33A1-435D-A7C0-0996EC1F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806">
            <a:off x="1828800" y="2133600"/>
            <a:ext cx="6629400" cy="3975100"/>
          </a:xfrm>
          <a:prstGeom prst="rect">
            <a:avLst/>
          </a:prstGeom>
          <a:noFill/>
          <a:ln w="76200" cmpd="thickThin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Oval 6">
            <a:extLst>
              <a:ext uri="{FF2B5EF4-FFF2-40B4-BE49-F238E27FC236}">
                <a16:creationId xmlns:a16="http://schemas.microsoft.com/office/drawing/2014/main" id="{F9570202-6385-4B78-85D2-D0110F662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28600"/>
            <a:ext cx="4800600" cy="1828800"/>
          </a:xfrm>
          <a:prstGeom prst="ellipse">
            <a:avLst/>
          </a:prstGeom>
          <a:solidFill>
            <a:schemeClr val="accent1"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/>
              <a:t>Poesia</a:t>
            </a:r>
          </a:p>
          <a:p>
            <a:pPr algn="ctr"/>
            <a:r>
              <a:rPr lang="it-IT" altLang="it-IT"/>
              <a:t>L’alfabeto degli affetti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>
            <a:extLst>
              <a:ext uri="{FF2B5EF4-FFF2-40B4-BE49-F238E27FC236}">
                <a16:creationId xmlns:a16="http://schemas.microsoft.com/office/drawing/2014/main" id="{4EDC016D-CB4A-4CA4-8CB4-30C30C271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03860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A5B71ABB-B8E3-40C2-A3CF-AA3C6AD2F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738">
            <a:off x="3956050" y="866775"/>
            <a:ext cx="4953000" cy="2970213"/>
          </a:xfrm>
          <a:prstGeom prst="rect">
            <a:avLst/>
          </a:prstGeom>
          <a:noFill/>
          <a:ln w="762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692EB9E6-3E5D-4EC4-A207-572107A9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3823">
            <a:off x="533400" y="2590800"/>
            <a:ext cx="2227263" cy="3581400"/>
          </a:xfrm>
          <a:prstGeom prst="rect">
            <a:avLst/>
          </a:prstGeom>
          <a:noFill/>
          <a:ln w="76200" cmpd="dbl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CC5B6626-0C70-4402-BE34-39DAF113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3429000" cy="2055813"/>
          </a:xfrm>
          <a:prstGeom prst="rect">
            <a:avLst/>
          </a:prstGeom>
          <a:noFill/>
          <a:ln w="63500">
            <a:solidFill>
              <a:schemeClr val="folHlink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AutoShape 10">
            <a:extLst>
              <a:ext uri="{FF2B5EF4-FFF2-40B4-BE49-F238E27FC236}">
                <a16:creationId xmlns:a16="http://schemas.microsoft.com/office/drawing/2014/main" id="{B9F05673-68B5-4A99-968D-7955E9A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886200"/>
            <a:ext cx="3657600" cy="2971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/>
              <a:t>Letture, riflessioni e </a:t>
            </a:r>
          </a:p>
          <a:p>
            <a:pPr algn="ctr"/>
            <a:r>
              <a:rPr lang="it-IT" altLang="it-IT"/>
              <a:t>disegni raccolti in un cartellone </a:t>
            </a:r>
          </a:p>
          <a:p>
            <a:pPr algn="ctr"/>
            <a:r>
              <a:rPr lang="it-IT" altLang="it-IT"/>
              <a:t>e</a:t>
            </a:r>
          </a:p>
          <a:p>
            <a:pPr algn="ctr"/>
            <a:r>
              <a:rPr lang="it-IT" altLang="it-IT"/>
              <a:t>nel libro</a:t>
            </a:r>
          </a:p>
          <a:p>
            <a:pPr algn="ctr"/>
            <a:r>
              <a:rPr lang="it-IT" altLang="it-IT"/>
              <a:t> della gentilezza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2094FA5-BB9B-482E-A32D-8558A7251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Classe 3° B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56A8B32-9DED-4335-B77C-B5BE0E232A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altLang="it-IT" sz="2000"/>
              <a:t>Il progetto ha avuto inizio con la visione del cartone </a:t>
            </a:r>
            <a:r>
              <a:rPr lang="it-IT" altLang="it-IT" sz="2000" i="1"/>
              <a:t>INSIDE OUT</a:t>
            </a:r>
            <a:r>
              <a:rPr lang="it-IT" altLang="it-IT" sz="200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altLang="it-IT" sz="2000"/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altLang="it-IT" sz="2000"/>
              <a:t>     È la storia di una ragazzina, Riley, che sta attraversando un periodo di crescita e di cambiamenti. Le emozioni che agiscono in lei, Gioia, Rabbia, Tristezza, Paura e Disgusto, sono rappresentate da buffi personaggi che la guideranno alla scoperta di se stessa. 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A10AD349-536D-426D-8D3B-E963F77EB34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it-IT" altLang="it-IT" sz="2000"/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altLang="it-IT" sz="2000"/>
              <a:t>Il giorno successivo, abbiamo riflettuto insieme sui personaggi del cartone. </a:t>
            </a: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C57B1C0A-880C-4035-A592-9B44744E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2205038" cy="3505200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>
            <a:extLst>
              <a:ext uri="{FF2B5EF4-FFF2-40B4-BE49-F238E27FC236}">
                <a16:creationId xmlns:a16="http://schemas.microsoft.com/office/drawing/2014/main" id="{8682FE37-120A-4234-B882-2D089B5A6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it-IT" altLang="it-IT" sz="1400"/>
              <a:t>“LA </a:t>
            </a:r>
            <a:r>
              <a:rPr lang="it-IT" altLang="it-IT" sz="1400" b="1"/>
              <a:t>GIOIA</a:t>
            </a:r>
            <a:r>
              <a:rPr lang="it-IT" altLang="it-IT" sz="1400"/>
              <a:t> È UN’EMOZIONE CHE MI FA ESSERE ALLEGRO, OTTIMISTA, SORRIDENTE, SOLARE E PIENO DI ENERGIA.  LA GIOIA MI FA CORRERE, SALTARE ED ABBRACCIARE LE PERSONE’’.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altLang="it-IT" sz="1400"/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400"/>
              <a:t>“LA </a:t>
            </a:r>
            <a:r>
              <a:rPr lang="it-IT" altLang="it-IT" sz="1400" b="1"/>
              <a:t>TRISTEZZA</a:t>
            </a:r>
            <a:r>
              <a:rPr lang="it-IT" altLang="it-IT" sz="1400"/>
              <a:t> È UN’EMOZIONE CHE MI FA ESSERE INFELICE, STANCO, STUFO DI TUTTO, IMBRONCIATO E PESSIMISTA. LA TRISTEZZA MI FA PIANGERE”.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altLang="it-IT" sz="1400"/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400"/>
              <a:t>“IL </a:t>
            </a:r>
            <a:r>
              <a:rPr lang="it-IT" altLang="it-IT" sz="1400" b="1"/>
              <a:t>DISGUSTO</a:t>
            </a:r>
            <a:r>
              <a:rPr lang="it-IT" altLang="it-IT" sz="1400"/>
              <a:t> È UN’EMOZIONE CHE MI FA ESSERE SMORFIOSO E SCHIZZINOSO.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400"/>
              <a:t>IL DISGUSTO MI FA FARE FACCE STRANE, MI FA PASSARE LA FAME, MI FA VENIRE IL MAL DI STOMACO E MI FA DIRE ‘’NON MI PIACE!’’,  ‘’CHE SCHIFO!”.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altLang="it-IT" sz="1400"/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400"/>
              <a:t>“LA </a:t>
            </a:r>
            <a:r>
              <a:rPr lang="it-IT" altLang="it-IT" sz="1400" b="1"/>
              <a:t>PAURA</a:t>
            </a:r>
            <a:r>
              <a:rPr lang="it-IT" altLang="it-IT" sz="1400"/>
              <a:t> È UN’EMOZIONE CHE MI FA ESSERE ANSIOSO E PREOCCUPATO.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1400"/>
              <a:t>LA PAURA MI FA TREMARE, MI FA URLARE, MI FA SALTARE DI SCATTO, MI FA FARE GLI INCUBI, MI FA MANGIARE LE UNGHIE, MI FA CHIUDERE IN CAMERA”.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altLang="it-IT" sz="1400"/>
          </a:p>
          <a:p>
            <a:pPr>
              <a:lnSpc>
                <a:spcPct val="80000"/>
              </a:lnSpc>
              <a:buFontTx/>
              <a:buNone/>
            </a:pPr>
            <a:endParaRPr lang="it-IT" altLang="it-IT" sz="1400"/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2000"/>
              <a:t>Abbiamo letto un libro pop-up dal titolo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2000"/>
              <a:t>“I colori delle emozioni”.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2000"/>
              <a:t>Questo ci ha aiutato a riflettere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it-IT" sz="2000"/>
              <a:t>sulle caratteristiche delle nostre emozioni. </a:t>
            </a:r>
          </a:p>
        </p:txBody>
      </p:sp>
      <p:pic>
        <p:nvPicPr>
          <p:cNvPr id="16399" name="Picture 15">
            <a:extLst>
              <a:ext uri="{FF2B5EF4-FFF2-40B4-BE49-F238E27FC236}">
                <a16:creationId xmlns:a16="http://schemas.microsoft.com/office/drawing/2014/main" id="{86168FFC-4719-47C4-A05B-7ECD95F7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4038600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1875</Words>
  <Application>Microsoft Office PowerPoint</Application>
  <PresentationFormat>Presentazione su schermo (4:3)</PresentationFormat>
  <Paragraphs>138</Paragraphs>
  <Slides>48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3" baseType="lpstr">
      <vt:lpstr>Arial</vt:lpstr>
      <vt:lpstr>Arial Black</vt:lpstr>
      <vt:lpstr>Impact</vt:lpstr>
      <vt:lpstr>Times New Roman</vt:lpstr>
      <vt:lpstr>Struttura predefinita</vt:lpstr>
      <vt:lpstr>I.C. “V. Monti” PROGETTO DI INCLUSIONE A.S. 2017-2018</vt:lpstr>
      <vt:lpstr> </vt:lpstr>
      <vt:lpstr>Presentazione standard di PowerPoint</vt:lpstr>
      <vt:lpstr>Presentazione standard di PowerPoint</vt:lpstr>
      <vt:lpstr>Classe 3° A</vt:lpstr>
      <vt:lpstr>Presentazione standard di PowerPoint</vt:lpstr>
      <vt:lpstr>Presentazione standard di PowerPoint</vt:lpstr>
      <vt:lpstr>Classe 3° B</vt:lpstr>
      <vt:lpstr>Presentazione standard di PowerPoint</vt:lpstr>
      <vt:lpstr>“Gioco delle emozioni” </vt:lpstr>
      <vt:lpstr>Presentazione standard di PowerPoint</vt:lpstr>
      <vt:lpstr>Dopo aver fatto numerosi esempi ho diviso la lavagna in due colonne:  “le cose che mi fanno stare bene” e “le cose che mi fanno stare male”.  Ogni bambino, pensando al proprio vissuto scolastico, ha espresso il suo pensiero ricordando episodi avvenuti in classe.</vt:lpstr>
      <vt:lpstr>Classe 4° B</vt:lpstr>
      <vt:lpstr>Presentazione standard di PowerPoint</vt:lpstr>
      <vt:lpstr>Presentazione standard di PowerPoint</vt:lpstr>
      <vt:lpstr>Presentazione standard di PowerPoint</vt:lpstr>
      <vt:lpstr>Classe 1° A</vt:lpstr>
      <vt:lpstr>Presentazione standard di PowerPoint</vt:lpstr>
      <vt:lpstr>Presentazione standard di PowerPoint</vt:lpstr>
      <vt:lpstr>Classe 1° B</vt:lpstr>
      <vt:lpstr>I bambini in circle time sono stati coinvolti e guidati a trovare “parole gentili” di uso quotidiano e a raccontare esperienze personali in cui le hanno utilizzate. Queste parole sono state raccolte e utilizzate per la costruzione del calendario dell’avvento impostato sul tema della gentilezza. </vt:lpstr>
      <vt:lpstr>Presentazione standard di PowerPoint</vt:lpstr>
      <vt:lpstr>Classe 2° A</vt:lpstr>
      <vt:lpstr>Costruzione della “margherita delle parole gentili”: Grazie, Prego,  Per favore, Scusa, Ciao… </vt:lpstr>
      <vt:lpstr>Classe 2° B</vt:lpstr>
      <vt:lpstr>Classe 3° A</vt:lpstr>
      <vt:lpstr>Abbiamo realizzato un quaderno della gentilezza in cui i bambini, in maniera autonoma, hanno raccontato gli episodi quotidiani legati alla gentilezza e alle parole gentili… poi li abbiamo raccolti in un cartellone!</vt:lpstr>
      <vt:lpstr>Classe 3° B</vt:lpstr>
      <vt:lpstr>Testi, poesie, canzoni, cartelloni hanno offerto lo spunto per diverse conversazioni. </vt:lpstr>
      <vt:lpstr>Classe 4° A Attraverso attività di circle time abbiamo condiviso i nostri stati d’animo e le esperienze quotidiane. Questo confronto ha permesso lo sviluppo del processo di inclusione degli alunni in situazione di handicap all’interno del gruppo classe.</vt:lpstr>
      <vt:lpstr>Classe 5° A I bambini hanno lavorato su questi aspetti attraverso letture, video, riflessioni, giochi, momenti di condivisione, lavori di gruppo </vt:lpstr>
      <vt:lpstr>Presentazione standard di PowerPoint</vt:lpstr>
      <vt:lpstr>Classe 5° B</vt:lpstr>
      <vt:lpstr>Presentazione standard di PowerPoint</vt:lpstr>
      <vt:lpstr>Presentazione standard di PowerPoint</vt:lpstr>
      <vt:lpstr>Classe 1°</vt:lpstr>
      <vt:lpstr>Presentazione standard di PowerPoint</vt:lpstr>
      <vt:lpstr>A seguire sono state proposte attività motorie e grafico espressive, riferite alle parole e alle azioni della gentilezza via via affrontate.</vt:lpstr>
      <vt:lpstr>Con le foto raccolte di testi, disegni e attività dei bambini, è stato infine prodotto il nostro libro di classe:  “Le forme della Gentilezza”.</vt:lpstr>
      <vt:lpstr>Classe 2°</vt:lpstr>
      <vt:lpstr>Presentazione standard di PowerPoint</vt:lpstr>
      <vt:lpstr>Presentazione standard di PowerPoint</vt:lpstr>
      <vt:lpstr>Classe 3° </vt:lpstr>
      <vt:lpstr>Lettura giornaliera di un’azione gentile da compiere durante la giornata. Impegno per il nuovo anno. </vt:lpstr>
      <vt:lpstr>IL MOSTRO DELLE EMOZIONI</vt:lpstr>
      <vt:lpstr>Classe 4°</vt:lpstr>
      <vt:lpstr>Presentazione standard di PowerPoint</vt:lpstr>
      <vt:lpstr>Classe 5°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tommaso fimiani</dc:creator>
  <cp:lastModifiedBy>Tommy</cp:lastModifiedBy>
  <cp:revision>60</cp:revision>
  <cp:lastPrinted>1601-01-01T00:00:00Z</cp:lastPrinted>
  <dcterms:created xsi:type="dcterms:W3CDTF">1601-01-01T00:00:00Z</dcterms:created>
  <dcterms:modified xsi:type="dcterms:W3CDTF">2018-06-15T14:45:04Z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